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8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9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10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1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heme/theme12.xml" ContentType="application/vnd.openxmlformats-officedocument.them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notesSlides/notesSlide1.xml" ContentType="application/vnd.openxmlformats-officedocument.presentationml.notesSl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2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3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4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5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6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7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8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9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10.xml" ContentType="application/vnd.openxmlformats-officedocument.presentationml.notesSl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11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12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13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14.xml" ContentType="application/vnd.openxmlformats-officedocument.presentationml.notesSlide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15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16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17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6" r:id="rId5"/>
    <p:sldMasterId id="2147483700" r:id="rId6"/>
    <p:sldMasterId id="2147483713" r:id="rId7"/>
    <p:sldMasterId id="2147483727" r:id="rId8"/>
    <p:sldMasterId id="2147483740" r:id="rId9"/>
    <p:sldMasterId id="2147483853" r:id="rId10"/>
    <p:sldMasterId id="2147483868" r:id="rId11"/>
    <p:sldMasterId id="2147483899" r:id="rId12"/>
    <p:sldMasterId id="2147483910" r:id="rId13"/>
    <p:sldMasterId id="2147484037" r:id="rId14"/>
    <p:sldMasterId id="2147484086" r:id="rId15"/>
  </p:sldMasterIdLst>
  <p:notesMasterIdLst>
    <p:notesMasterId r:id="rId46"/>
  </p:notesMasterIdLst>
  <p:sldIdLst>
    <p:sldId id="484" r:id="rId16"/>
    <p:sldId id="539" r:id="rId17"/>
    <p:sldId id="490" r:id="rId18"/>
    <p:sldId id="563" r:id="rId19"/>
    <p:sldId id="554" r:id="rId20"/>
    <p:sldId id="557" r:id="rId21"/>
    <p:sldId id="551" r:id="rId22"/>
    <p:sldId id="559" r:id="rId23"/>
    <p:sldId id="558" r:id="rId24"/>
    <p:sldId id="556" r:id="rId25"/>
    <p:sldId id="560" r:id="rId26"/>
    <p:sldId id="561" r:id="rId27"/>
    <p:sldId id="562" r:id="rId28"/>
    <p:sldId id="555" r:id="rId29"/>
    <p:sldId id="553" r:id="rId30"/>
    <p:sldId id="535" r:id="rId31"/>
    <p:sldId id="540" r:id="rId32"/>
    <p:sldId id="566" r:id="rId33"/>
    <p:sldId id="542" r:id="rId34"/>
    <p:sldId id="569" r:id="rId35"/>
    <p:sldId id="552" r:id="rId36"/>
    <p:sldId id="565" r:id="rId37"/>
    <p:sldId id="544" r:id="rId38"/>
    <p:sldId id="545" r:id="rId39"/>
    <p:sldId id="564" r:id="rId40"/>
    <p:sldId id="534" r:id="rId41"/>
    <p:sldId id="527" r:id="rId42"/>
    <p:sldId id="549" r:id="rId43"/>
    <p:sldId id="568" r:id="rId44"/>
    <p:sldId id="546" r:id="rId45"/>
  </p:sldIdLst>
  <p:sldSz cx="9144000" cy="6858000" type="screen4x3"/>
  <p:notesSz cx="7010400" cy="9296400"/>
  <p:custDataLst>
    <p:tags r:id="rId4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5">
          <p15:clr>
            <a:srgbClr val="A4A3A4"/>
          </p15:clr>
        </p15:guide>
        <p15:guide id="2" pos="12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CCFF"/>
    <a:srgbClr val="339966"/>
    <a:srgbClr val="FF6600"/>
    <a:srgbClr val="99CCFF"/>
    <a:srgbClr val="00CC00"/>
    <a:srgbClr val="003399"/>
    <a:srgbClr val="00FFCC"/>
    <a:srgbClr val="CCCC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8" autoAdjust="0"/>
    <p:restoredTop sz="82938" autoAdjust="0"/>
  </p:normalViewPr>
  <p:slideViewPr>
    <p:cSldViewPr snapToGrid="0">
      <p:cViewPr varScale="1">
        <p:scale>
          <a:sx n="150" d="100"/>
          <a:sy n="150" d="100"/>
        </p:scale>
        <p:origin x="184" y="672"/>
      </p:cViewPr>
      <p:guideLst>
        <p:guide orient="horz" pos="3165"/>
        <p:guide pos="1287"/>
      </p:guideLst>
    </p:cSldViewPr>
  </p:slideViewPr>
  <p:outlineViewPr>
    <p:cViewPr>
      <p:scale>
        <a:sx n="33" d="100"/>
        <a:sy n="33" d="100"/>
      </p:scale>
      <p:origin x="6" y="256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1962" y="-96"/>
      </p:cViewPr>
      <p:guideLst>
        <p:guide orient="horz" pos="2928"/>
        <p:guide pos="2208"/>
      </p:guideLst>
    </p:cSldViewPr>
  </p:notesViewPr>
  <p:gridSpacing cx="75895" cy="7589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9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slide" Target="slides/slide24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slide" Target="slides/slide27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5" Type="http://schemas.openxmlformats.org/officeDocument/2006/relationships/slideMaster" Target="slideMasters/slideMaster1.xml"/><Relationship Id="rId15" Type="http://schemas.openxmlformats.org/officeDocument/2006/relationships/slideMaster" Target="slideMasters/slideMaster11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presProps" Target="presProps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Master" Target="slideMasters/slideMaster10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commentAuthors" Target="commentAuthors.xml"/><Relationship Id="rId8" Type="http://schemas.openxmlformats.org/officeDocument/2006/relationships/slideMaster" Target="slideMasters/slideMaster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8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1" cy="464820"/>
          </a:xfrm>
          <a:prstGeom prst="rect">
            <a:avLst/>
          </a:prstGeom>
        </p:spPr>
        <p:txBody>
          <a:bodyPr vert="horz" lIns="93164" tIns="46583" rIns="93164" bIns="46583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1" cy="464820"/>
          </a:xfrm>
          <a:prstGeom prst="rect">
            <a:avLst/>
          </a:prstGeom>
        </p:spPr>
        <p:txBody>
          <a:bodyPr vert="horz" lIns="93164" tIns="46583" rIns="93164" bIns="46583" rtlCol="0"/>
          <a:lstStyle>
            <a:lvl1pPr algn="r">
              <a:defRPr sz="1200"/>
            </a:lvl1pPr>
          </a:lstStyle>
          <a:p>
            <a:fld id="{71C7ED22-222F-4878-8A9E-0109D03C55DF}" type="datetimeFigureOut">
              <a:rPr lang="en-US" smtClean="0"/>
              <a:t>3/11/20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5325"/>
            <a:ext cx="4648200" cy="34877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4" tIns="46583" rIns="93164" bIns="46583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1"/>
            <a:ext cx="5608320" cy="4183380"/>
          </a:xfrm>
          <a:prstGeom prst="rect">
            <a:avLst/>
          </a:prstGeom>
        </p:spPr>
        <p:txBody>
          <a:bodyPr vert="horz" lIns="93164" tIns="46583" rIns="93164" bIns="4658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3037841" cy="464820"/>
          </a:xfrm>
          <a:prstGeom prst="rect">
            <a:avLst/>
          </a:prstGeom>
        </p:spPr>
        <p:txBody>
          <a:bodyPr vert="horz" lIns="93164" tIns="46583" rIns="93164" bIns="46583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6"/>
            <a:ext cx="3037841" cy="464820"/>
          </a:xfrm>
          <a:prstGeom prst="rect">
            <a:avLst/>
          </a:prstGeom>
        </p:spPr>
        <p:txBody>
          <a:bodyPr vert="horz" lIns="93164" tIns="46583" rIns="93164" bIns="46583" rtlCol="0" anchor="b"/>
          <a:lstStyle>
            <a:lvl1pPr algn="r">
              <a:defRPr sz="1200"/>
            </a:lvl1pPr>
          </a:lstStyle>
          <a:p>
            <a:fld id="{C3F59DE1-C905-4686-BE17-8EFD8066FA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33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between Physical Allocation and Virtual Provisioning:</a:t>
            </a:r>
          </a:p>
          <a:p>
            <a:pPr marL="228600" indent="-228600">
              <a:buAutoNum type="arabicPeriod"/>
            </a:pPr>
            <a:r>
              <a:rPr lang="en-US" dirty="0"/>
              <a:t>Possible over-provisioning of resources in the hypervisor could account for 2/1 ratio in CPU allocation</a:t>
            </a:r>
          </a:p>
          <a:p>
            <a:pPr marL="228600" indent="-228600">
              <a:buAutoNum type="arabicPeriod"/>
            </a:pPr>
            <a:r>
              <a:rPr lang="en-US" dirty="0"/>
              <a:t>Missing </a:t>
            </a:r>
            <a:r>
              <a:rPr lang="en-US" dirty="0" err="1"/>
              <a:t>Movere</a:t>
            </a:r>
            <a:r>
              <a:rPr lang="en-US" dirty="0"/>
              <a:t> data for physical resources causing under-reporting</a:t>
            </a:r>
          </a:p>
          <a:p>
            <a:pPr marL="228600" indent="-228600">
              <a:buAutoNum type="arabicPeriod"/>
            </a:pPr>
            <a:r>
              <a:rPr lang="en-US" dirty="0"/>
              <a:t>Utilization is the average amount of used resources compared against the total (i.e. Used/Total)</a:t>
            </a:r>
          </a:p>
          <a:p>
            <a:pPr marL="228600" indent="-228600">
              <a:buAutoNum type="arabicPeriod"/>
            </a:pPr>
            <a:r>
              <a:rPr lang="en-US" dirty="0"/>
              <a:t>Headroom is the measurement that </a:t>
            </a:r>
            <a:r>
              <a:rPr lang="en-US" dirty="0" err="1"/>
              <a:t>Movere</a:t>
            </a:r>
            <a:r>
              <a:rPr lang="en-US" dirty="0"/>
              <a:t> uses to calculate how close the workload is to the next Azure Profile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59DE1-C905-4686-BE17-8EFD8066FA3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012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59DE1-C905-4686-BE17-8EFD8066FA3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32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White percentages represent CDO’s volume in relation to entire </a:t>
            </a:r>
            <a:r>
              <a:rPr lang="en-US" dirty="0" err="1"/>
              <a:t>OptumCare</a:t>
            </a:r>
            <a:r>
              <a:rPr lang="en-US" dirty="0"/>
              <a:t> landscape (i.e. “DMG accounts for 27% of the </a:t>
            </a:r>
            <a:r>
              <a:rPr lang="en-US" dirty="0" err="1"/>
              <a:t>OptumCare</a:t>
            </a:r>
            <a:r>
              <a:rPr lang="en-US" dirty="0"/>
              <a:t> infrastructure landscape.”)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Black numbers above blue columns indicate TOTAL number of servers (physical and virtual) in the CDO, for which we have </a:t>
            </a:r>
            <a:r>
              <a:rPr lang="en-US" dirty="0" err="1"/>
              <a:t>Movere</a:t>
            </a:r>
            <a:r>
              <a:rPr lang="en-US" dirty="0"/>
              <a:t>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Only includes inventory captured by </a:t>
            </a:r>
            <a:r>
              <a:rPr lang="en-US" dirty="0" err="1"/>
              <a:t>Movere</a:t>
            </a:r>
            <a:r>
              <a:rPr lang="en-US" dirty="0"/>
              <a:t>. Excludes MedExpress, New West Physicians and AHN.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59DE1-C905-4686-BE17-8EFD8066FA3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182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numbers above blue columns represent total VIRTUAL CPU provisioned</a:t>
            </a:r>
          </a:p>
          <a:p>
            <a:endParaRPr lang="en-US" dirty="0"/>
          </a:p>
          <a:p>
            <a:r>
              <a:rPr lang="en-US" dirty="0"/>
              <a:t>White numbers indicate average CPU utilization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59DE1-C905-4686-BE17-8EFD8066FA3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378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numbers above blue columns represent total PHYSICAL CPU provisioned</a:t>
            </a:r>
          </a:p>
          <a:p>
            <a:endParaRPr lang="en-US" dirty="0"/>
          </a:p>
          <a:p>
            <a:r>
              <a:rPr lang="en-US" dirty="0"/>
              <a:t>White numbers indicate average CPU utilization</a:t>
            </a:r>
          </a:p>
          <a:p>
            <a:endParaRPr lang="en-US" dirty="0"/>
          </a:p>
          <a:p>
            <a:r>
              <a:rPr lang="en-US" dirty="0"/>
              <a:t>*Not reporting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59DE1-C905-4686-BE17-8EFD8066FA3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3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numbers above blue columns represent total VIRTUAL RAM provisioned</a:t>
            </a:r>
          </a:p>
          <a:p>
            <a:endParaRPr lang="en-US" dirty="0"/>
          </a:p>
          <a:p>
            <a:r>
              <a:rPr lang="en-US" dirty="0"/>
              <a:t>White numbers indicate average RAM utilization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59DE1-C905-4686-BE17-8EFD8066FA3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324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numbers above blue columns represent total PHYSICAL RAM provisioned</a:t>
            </a:r>
          </a:p>
          <a:p>
            <a:endParaRPr lang="en-US" dirty="0"/>
          </a:p>
          <a:p>
            <a:r>
              <a:rPr lang="en-US" dirty="0"/>
              <a:t>White numbers indicate average RAM utilization</a:t>
            </a:r>
          </a:p>
          <a:p>
            <a:endParaRPr lang="en-US" dirty="0"/>
          </a:p>
          <a:p>
            <a:r>
              <a:rPr lang="en-US" dirty="0"/>
              <a:t>* Negligible or not reporting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59DE1-C905-4686-BE17-8EFD8066FA3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386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Percentages above each blue column represent percent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59DE1-C905-4686-BE17-8EFD8066FA3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283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Percentages above each blue column represent percent used</a:t>
            </a:r>
          </a:p>
          <a:p>
            <a:endParaRPr lang="en-US" dirty="0"/>
          </a:p>
          <a:p>
            <a:r>
              <a:rPr lang="en-US" dirty="0"/>
              <a:t>*Storage not reporting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59DE1-C905-4686-BE17-8EFD8066FA3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80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presented in </a:t>
            </a:r>
            <a:r>
              <a:rPr lang="en-US" dirty="0" err="1"/>
              <a:t>Movere</a:t>
            </a:r>
            <a:r>
              <a:rPr lang="en-US" dirty="0"/>
              <a:t>, no contract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59DE1-C905-4686-BE17-8EFD8066FA3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004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presented in </a:t>
            </a:r>
            <a:r>
              <a:rPr lang="en-US" dirty="0" err="1"/>
              <a:t>Movere</a:t>
            </a:r>
            <a:r>
              <a:rPr lang="en-US" dirty="0"/>
              <a:t>, no contract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59DE1-C905-4686-BE17-8EFD8066FA3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94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presented in </a:t>
            </a:r>
            <a:r>
              <a:rPr lang="en-US" dirty="0" err="1"/>
              <a:t>Movere</a:t>
            </a:r>
            <a:r>
              <a:rPr lang="en-US" dirty="0"/>
              <a:t>, no contract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59DE1-C905-4686-BE17-8EFD8066FA3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14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presented in </a:t>
            </a:r>
            <a:r>
              <a:rPr lang="en-US" dirty="0" err="1"/>
              <a:t>Movere</a:t>
            </a:r>
            <a:r>
              <a:rPr lang="en-US" dirty="0"/>
              <a:t>, no contract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59DE1-C905-4686-BE17-8EFD8066FA3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49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presented in </a:t>
            </a:r>
            <a:r>
              <a:rPr lang="en-US" dirty="0" err="1"/>
              <a:t>Movere</a:t>
            </a:r>
            <a:r>
              <a:rPr lang="en-US" dirty="0"/>
              <a:t>, no contract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59DE1-C905-4686-BE17-8EFD8066FA3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234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presented in </a:t>
            </a:r>
            <a:r>
              <a:rPr lang="en-US" dirty="0" err="1"/>
              <a:t>Movere</a:t>
            </a:r>
            <a:r>
              <a:rPr lang="en-US" dirty="0"/>
              <a:t>, no contract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59DE1-C905-4686-BE17-8EFD8066FA3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429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59DE1-C905-4686-BE17-8EFD8066FA3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176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59DE1-C905-4686-BE17-8EFD8066FA3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772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0.emf"/><Relationship Id="rId5" Type="http://schemas.openxmlformats.org/officeDocument/2006/relationships/image" Target="../media/image39.jpeg"/><Relationship Id="rId4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40.emf"/><Relationship Id="rId5" Type="http://schemas.openxmlformats.org/officeDocument/2006/relationships/image" Target="../media/image42.jpeg"/><Relationship Id="rId4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40.emf"/><Relationship Id="rId5" Type="http://schemas.openxmlformats.org/officeDocument/2006/relationships/image" Target="../media/image43.jpeg"/><Relationship Id="rId4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0.emf"/><Relationship Id="rId5" Type="http://schemas.openxmlformats.org/officeDocument/2006/relationships/image" Target="../media/image39.jpeg"/><Relationship Id="rId4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40.emf"/><Relationship Id="rId5" Type="http://schemas.openxmlformats.org/officeDocument/2006/relationships/image" Target="../media/image44.jpeg"/><Relationship Id="rId4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40.emf"/><Relationship Id="rId5" Type="http://schemas.openxmlformats.org/officeDocument/2006/relationships/image" Target="../media/image45.jpeg"/><Relationship Id="rId4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40.emf"/><Relationship Id="rId5" Type="http://schemas.openxmlformats.org/officeDocument/2006/relationships/image" Target="../media/image46.jpeg"/><Relationship Id="rId4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40.emf"/><Relationship Id="rId5" Type="http://schemas.openxmlformats.org/officeDocument/2006/relationships/image" Target="../media/image47.jpeg"/><Relationship Id="rId4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40.emf"/><Relationship Id="rId5" Type="http://schemas.openxmlformats.org/officeDocument/2006/relationships/image" Target="../media/image48.jpeg"/><Relationship Id="rId4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40.emf"/><Relationship Id="rId5" Type="http://schemas.openxmlformats.org/officeDocument/2006/relationships/image" Target="../media/image49.jpeg"/><Relationship Id="rId4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40.emf"/><Relationship Id="rId5" Type="http://schemas.openxmlformats.org/officeDocument/2006/relationships/image" Target="../media/image50.jpeg"/><Relationship Id="rId4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image" Target="../media/image40.emf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45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49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53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57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61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65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69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73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7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81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85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89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9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97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101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105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109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113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36.png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1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36.png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121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image" Target="../media/image36.png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125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5" Type="http://schemas.openxmlformats.org/officeDocument/2006/relationships/image" Target="../media/image40.emf"/><Relationship Id="rId4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5" Type="http://schemas.openxmlformats.org/officeDocument/2006/relationships/image" Target="../media/image40.emf"/><Relationship Id="rId4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5" Type="http://schemas.openxmlformats.org/officeDocument/2006/relationships/image" Target="../media/image40.emf"/><Relationship Id="rId4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5" Type="http://schemas.openxmlformats.org/officeDocument/2006/relationships/image" Target="../media/image40.emf"/><Relationship Id="rId4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5" Type="http://schemas.openxmlformats.org/officeDocument/2006/relationships/image" Target="../media/image40.emf"/><Relationship Id="rId4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image" Target="../media/image40.emf"/><Relationship Id="rId5" Type="http://schemas.openxmlformats.org/officeDocument/2006/relationships/image" Target="../media/image37.png"/><Relationship Id="rId4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slideMaster" Target="../slideMasters/slideMaster11.xml"/><Relationship Id="rId1" Type="http://schemas.openxmlformats.org/officeDocument/2006/relationships/tags" Target="../tags/tag144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5" Type="http://schemas.openxmlformats.org/officeDocument/2006/relationships/image" Target="../media/image40.emf"/><Relationship Id="rId4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11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6.emf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1.pn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1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Optum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61" y="228323"/>
            <a:ext cx="2157557" cy="6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Optum_ColorBand-02"/>
          <p:cNvPicPr preferRelativeResize="0"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009092"/>
            <a:ext cx="9144000" cy="10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04888" y="5527675"/>
            <a:ext cx="7680325" cy="342900"/>
          </a:xfrm>
        </p:spPr>
        <p:txBody>
          <a:bodyPr/>
          <a:lstStyle>
            <a:lvl1pPr>
              <a:spcAft>
                <a:spcPct val="20000"/>
              </a:spcAft>
              <a:defRPr sz="2000" b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04888" y="5930902"/>
            <a:ext cx="7680325" cy="547688"/>
          </a:xfrm>
        </p:spPr>
        <p:txBody>
          <a:bodyPr/>
          <a:lstStyle>
            <a:lvl1pPr marL="0" indent="0">
              <a:spcAft>
                <a:spcPct val="0"/>
              </a:spcAft>
              <a:buFontTx/>
              <a:buNone/>
              <a:defRPr sz="12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548304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charset="0"/>
                <a:ea typeface="Arial Unicode MS" pitchFamily="34" charset="-128"/>
                <a:cs typeface="Arial" charset="0"/>
              </a:defRPr>
            </a:lvl1pPr>
          </a:lstStyle>
          <a:p>
            <a:pPr>
              <a:defRPr/>
            </a:pPr>
            <a:fld id="{3392732C-F46F-482E-AB0B-517D84D3C9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254239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Optum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2157413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Optum_ColorBand-02"/>
          <p:cNvPicPr preferRelativeResize="0"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5"/>
          <p:cNvSpPr>
            <a:spLocks noChangeArrowheads="1"/>
          </p:cNvSpPr>
          <p:nvPr userDrawn="1"/>
        </p:nvSpPr>
        <p:spPr bwMode="auto">
          <a:xfrm>
            <a:off x="2362200" y="6307138"/>
            <a:ext cx="2741613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pPr>
              <a:lnSpc>
                <a:spcPct val="95000"/>
              </a:lnSpc>
              <a:buClr>
                <a:srgbClr val="D45D00"/>
              </a:buClr>
            </a:pPr>
            <a:endParaRPr lang="en-US" sz="1000" dirty="0">
              <a:solidFill>
                <a:srgbClr val="63666A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5448300"/>
            <a:ext cx="6096000" cy="342900"/>
          </a:xfr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5791200"/>
            <a:ext cx="4800600" cy="547688"/>
          </a:xfrm>
        </p:spPr>
        <p:txBody>
          <a:bodyPr/>
          <a:lstStyle>
            <a:lvl1pPr>
              <a:spcAft>
                <a:spcPct val="0"/>
              </a:spcAft>
              <a:defRPr sz="12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070229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5DBEB4-90B2-44B7-AA67-BFEA0AFF8210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271001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FE91DF-6AEB-4D35-BBA7-ACB55ECA5928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750772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7013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90600"/>
            <a:ext cx="4038600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EC39B-7468-4BD4-ABB8-D4AB11A7C660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0165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70014-B02E-47D4-B249-B7CB0246F914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403013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03077E-46C2-440E-A46B-1050E011A6A8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366060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D87619-5498-4341-B146-AA51803E03A1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070623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685248-4A87-4DF8-8CBD-FEC8B425D7C4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66527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0308F4-AFFD-45C0-A90C-5928E77365C0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18316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152463"/>
            <a:ext cx="2057400" cy="60182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52463"/>
            <a:ext cx="6019800" cy="60182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charset="0"/>
                <a:ea typeface="Arial Unicode MS" pitchFamily="34" charset="-128"/>
                <a:cs typeface="Arial" charset="0"/>
              </a:defRPr>
            </a:lvl1pPr>
          </a:lstStyle>
          <a:p>
            <a:pPr>
              <a:defRPr/>
            </a:pPr>
            <a:fld id="{A97487B5-BCED-415E-9C78-8D871CC769A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195331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B40266-255D-462B-9D1D-8FEEE6EBA287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217832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152400"/>
            <a:ext cx="20574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52400"/>
            <a:ext cx="60198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FA0637-26F4-4035-A591-E4712A122BA6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220238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82000" y="6580188"/>
            <a:ext cx="304800" cy="1524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D93FC-7F0E-47BC-82D7-210936C94C24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652892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sin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596077-5166-4CBD-B347-54C6AEE790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0" y="-312"/>
            <a:ext cx="9144000" cy="68586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2F14E2-37A9-4D39-B916-DC1D5C9B6C99}"/>
              </a:ext>
            </a:extLst>
          </p:cNvPr>
          <p:cNvSpPr/>
          <p:nvPr/>
        </p:nvSpPr>
        <p:spPr bwMode="gray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/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FAFB6-26AF-42D0-9AFD-7653A33D6836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D2485058-8C35-4B1F-A301-5B3E2849BB4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601" y="5572125"/>
            <a:ext cx="2660080" cy="11176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184935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Lifesty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4155B0-849C-4295-B9A3-289B82E69C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12"/>
            <a:ext cx="9144000" cy="68586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6E36F7-040C-4CF7-A4F3-566C1FB93D13}"/>
              </a:ext>
            </a:extLst>
          </p:cNvPr>
          <p:cNvSpPr/>
          <p:nvPr/>
        </p:nvSpPr>
        <p:spPr bwMode="auto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/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2C5A5-93D8-46FA-9FF4-4D3FFCD216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A197149-F933-4CD0-8443-2149C98EC35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601" y="5572125"/>
            <a:ext cx="2660080" cy="11176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29556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Clin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825D86-6339-4FA5-BF31-FB0E1B56D0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12"/>
            <a:ext cx="9144000" cy="68586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C08FE4-162A-4EFF-AF07-50DD505ED48B}"/>
              </a:ext>
            </a:extLst>
          </p:cNvPr>
          <p:cNvSpPr/>
          <p:nvPr/>
        </p:nvSpPr>
        <p:spPr bwMode="auto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/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9D10F-4F85-47EB-BB69-0ED9FC2465E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424E675-E938-4B63-B020-9CEF16B2EED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601" y="5572125"/>
            <a:ext cx="2660080" cy="11176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849628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alkin Customiz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solidFill>
            <a:schemeClr val="accent4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picture icon in middle of slide to add full bleed picture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-5893"/>
            <a:ext cx="9144000" cy="6858000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solidFill>
                  <a:schemeClr val="bg1"/>
                </a:solidFill>
              </a:defRPr>
            </a:lvl1pPr>
          </a:lstStyle>
          <a:p>
            <a:pPr lvl="0" algn="ctr" defTabSz="685647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</p:spTree>
    <p:extLst>
      <p:ext uri="{BB962C8B-B14F-4D97-AF65-F5344CB8AC3E}">
        <p14:creationId xmlns:p14="http://schemas.microsoft.com/office/powerpoint/2010/main" val="301136481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6FBA2-BBD7-484D-A95D-B069D802D81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70178404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5" y="1825626"/>
            <a:ext cx="4143375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6"/>
            <a:ext cx="4245429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E0C51-D0A4-4EE2-A02D-F7163F9FDDE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9F3EB9D-9B44-418C-9B2E-D32A67A979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60553364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5" y="1825626"/>
            <a:ext cx="4143375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6"/>
            <a:ext cx="4245429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D9463-36C6-4952-BC22-2EA65D87DF9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1118283"/>
            <a:ext cx="4126706" cy="492125"/>
          </a:xfrm>
        </p:spPr>
        <p:txBody>
          <a:bodyPr anchor="t"/>
          <a:lstStyle>
            <a:lvl1pPr marL="0" indent="0">
              <a:buNone/>
              <a:defRPr sz="2800" b="0">
                <a:solidFill>
                  <a:schemeClr val="accent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118283"/>
            <a:ext cx="4229100" cy="492125"/>
          </a:xfrm>
        </p:spPr>
        <p:txBody>
          <a:bodyPr anchor="t"/>
          <a:lstStyle>
            <a:lvl1pPr marL="0" indent="0">
              <a:buNone/>
              <a:defRPr sz="2800" b="0">
                <a:solidFill>
                  <a:schemeClr val="accent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4108416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8" y="152400"/>
            <a:ext cx="8226425" cy="61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4" y="960457"/>
            <a:ext cx="4037013" cy="5210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60457"/>
            <a:ext cx="4038600" cy="5210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charset="0"/>
                <a:ea typeface="Arial Unicode MS" pitchFamily="34" charset="-128"/>
                <a:cs typeface="Arial" charset="0"/>
              </a:defRPr>
            </a:lvl1pPr>
          </a:lstStyle>
          <a:p>
            <a:pPr>
              <a:defRPr/>
            </a:pPr>
            <a:fld id="{09068AA9-50E2-4B51-B505-52E9389991C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659636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A09C3-D106-4445-825C-1840C654F8F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89284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41B2-E1B6-4EB3-96B5-FCDAC37C1FC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35FC4DD-34A5-4677-832D-B024EEC6EE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88538968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9570-C217-43BD-AADB-902C8B4D6E91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44400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583647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38783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900">
                <a:solidFill>
                  <a:schemeClr val="bg2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88385" y="3823854"/>
            <a:ext cx="2501612" cy="2081645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To change text formatting place cursor at beginning of text/line and hit Tab or Shift Tab.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3318605" y="3823854"/>
            <a:ext cx="2501612" cy="2081645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To change text formatting place cursor at beginning of text/line and hit Tab or Shift Tab.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131821" y="3823854"/>
            <a:ext cx="2501612" cy="2081645"/>
          </a:xfrm>
        </p:spPr>
        <p:txBody>
          <a:bodyPr/>
          <a:lstStyle>
            <a:lvl1pPr>
              <a:defRPr sz="1600"/>
            </a:lvl1pPr>
            <a:lvl2pPr>
              <a:defRPr sz="1200"/>
            </a:lvl2pPr>
            <a:lvl3pPr>
              <a:defRPr sz="16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To change text formatting place cursor at beginning of text/line and hit Tab or Shift Tab.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E4C26CD5-34F3-447A-AB99-996C787507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88828496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231AE-BA14-4398-811A-2518F7C2F40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28798"/>
            <a:ext cx="164592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828799"/>
            <a:ext cx="164592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828799"/>
            <a:ext cx="164592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828799"/>
            <a:ext cx="164592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828799"/>
            <a:ext cx="1645920" cy="663575"/>
          </a:xfrm>
          <a:solidFill>
            <a:srgbClr val="A22B38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92372"/>
            <a:ext cx="164592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2492372"/>
            <a:ext cx="164592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492372"/>
            <a:ext cx="164592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492372"/>
            <a:ext cx="164592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2492372"/>
            <a:ext cx="164592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B618BD47-FF2D-4F28-A6A1-AC6D6F55AD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5484120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AC1B4-A474-48B8-B64E-2384B9FF600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28798"/>
            <a:ext cx="20574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828799"/>
            <a:ext cx="20574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828799"/>
            <a:ext cx="20574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828799"/>
            <a:ext cx="2057400" cy="663575"/>
          </a:xfrm>
          <a:solidFill>
            <a:schemeClr val="accent1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92372"/>
            <a:ext cx="2057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2492372"/>
            <a:ext cx="2057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2492372"/>
            <a:ext cx="2057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2492372"/>
            <a:ext cx="20574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8B6576D-BE38-4862-BF49-409F9E9279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36548075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9039B-5A46-4466-BC48-42BB52865C1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28798"/>
            <a:ext cx="27432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828798"/>
            <a:ext cx="27432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828798"/>
            <a:ext cx="2743200" cy="663575"/>
          </a:xfrm>
          <a:solidFill>
            <a:schemeClr val="accent4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2492372"/>
            <a:ext cx="27432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2CDFF47-ED53-43FD-9BBC-78701BFFA4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56001503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97691-B3A0-4545-B2B0-ED9BD25210C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828801"/>
            <a:ext cx="4114800" cy="663575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828798"/>
            <a:ext cx="4114800" cy="663575"/>
          </a:xfrm>
          <a:solidFill>
            <a:schemeClr val="accent2"/>
          </a:solidFill>
        </p:spPr>
        <p:txBody>
          <a:bodyPr lIns="13716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2492372"/>
            <a:ext cx="41148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2492372"/>
            <a:ext cx="4114800" cy="3413128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BDB466E-A2B3-4E9F-A51F-6D8EA5C565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56593167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47BC0-45FF-4C13-A0A7-37E29A1FA7B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3247" y="1828800"/>
            <a:ext cx="4178753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4470400"/>
            <a:ext cx="2688771" cy="1435100"/>
          </a:xfrm>
          <a:solidFill>
            <a:schemeClr val="tx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572000" y="1828800"/>
            <a:ext cx="4286250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4470400"/>
            <a:ext cx="2688336" cy="1435100"/>
          </a:xfr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74C1D90-76B1-43FC-A4AD-940B5FED74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87468090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828800"/>
            <a:ext cx="2832354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ED356-D12A-4A68-8EA0-D0FFD06C10A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653241" y="3873724"/>
            <a:ext cx="1558019" cy="2031776"/>
          </a:xfrm>
          <a:solidFill>
            <a:schemeClr val="tx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214799" y="1828800"/>
            <a:ext cx="2832354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489134" y="3873724"/>
            <a:ext cx="1558019" cy="2031776"/>
          </a:xfr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050554" y="1835374"/>
            <a:ext cx="2832354" cy="40767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324889" y="3873724"/>
            <a:ext cx="1558019" cy="2031776"/>
          </a:xfrm>
          <a:solidFill>
            <a:schemeClr val="accent4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F67FAC8-26AF-48A1-938F-B5C40D744C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88537539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3" y="1828801"/>
            <a:ext cx="2114550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C5AB0-8595-46A0-BF95-064D5BE4656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500313" y="1828801"/>
            <a:ext cx="2118122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4618434" y="1826531"/>
            <a:ext cx="2116336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6732985" y="1826531"/>
            <a:ext cx="2125266" cy="258354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404257" y="2971800"/>
            <a:ext cx="1096055" cy="1439408"/>
          </a:xfrm>
          <a:solidFill>
            <a:schemeClr val="tx1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522379" y="2971800"/>
            <a:ext cx="1096055" cy="1439408"/>
          </a:xfrm>
          <a:solidFill>
            <a:schemeClr val="accent2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14" y="2971800"/>
            <a:ext cx="1096055" cy="1439408"/>
          </a:xfrm>
          <a:solidFill>
            <a:schemeClr val="accent4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7762195" y="2971800"/>
            <a:ext cx="1096055" cy="1439408"/>
          </a:xfrm>
          <a:solidFill>
            <a:schemeClr val="accent1"/>
          </a:solidFill>
        </p:spPr>
        <p:txBody>
          <a:bodyPr lIns="137160" t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C1780D9-CEF1-4E3B-B6D6-225DD4E899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970457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8" y="152400"/>
            <a:ext cx="8226425" cy="61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4" y="960457"/>
            <a:ext cx="8228013" cy="5210175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charset="0"/>
                <a:ea typeface="Arial Unicode MS" pitchFamily="34" charset="-128"/>
                <a:cs typeface="Arial" charset="0"/>
              </a:defRPr>
            </a:lvl1pPr>
          </a:lstStyle>
          <a:p>
            <a:pPr>
              <a:defRPr/>
            </a:pPr>
            <a:fld id="{60A002C0-CA88-444E-A1B6-235D8D897D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033525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85762" y="1826530"/>
            <a:ext cx="168021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One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DC705-565C-4499-A193-4D87B1E2275D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2082842" y="1826530"/>
            <a:ext cx="168021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779921" y="1826532"/>
            <a:ext cx="1680210" cy="1974141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477001" y="1826530"/>
            <a:ext cx="168021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7174081" y="1826530"/>
            <a:ext cx="1680210" cy="1974142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700790"/>
            <a:ext cx="837520" cy="1099883"/>
          </a:xfrm>
          <a:solidFill>
            <a:schemeClr val="tx2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 |</a:t>
            </a:r>
            <a:br>
              <a:rPr lang="en-US" dirty="0"/>
            </a:br>
            <a:r>
              <a:rPr lang="en-US" dirty="0"/>
              <a:t>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2" y="2700790"/>
            <a:ext cx="837520" cy="1099883"/>
          </a:xfrm>
          <a:solidFill>
            <a:schemeClr val="accent2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2" y="2700790"/>
            <a:ext cx="837520" cy="1099883"/>
          </a:xfrm>
          <a:solidFill>
            <a:schemeClr val="accent4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700790"/>
            <a:ext cx="837520" cy="1099883"/>
          </a:xfrm>
          <a:solidFill>
            <a:schemeClr val="accent1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700790"/>
            <a:ext cx="837520" cy="1099883"/>
          </a:xfrm>
          <a:solidFill>
            <a:srgbClr val="A22B38"/>
          </a:solidFill>
        </p:spPr>
        <p:txBody>
          <a:bodyPr lIns="137160" tIns="4572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E67BFEE-381A-4A6D-8DFD-43CABE6258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15067971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5ABCF-60F5-4F9F-8BA2-DEFD74BCBF8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28797"/>
            <a:ext cx="1645920" cy="1970316"/>
          </a:xfrm>
          <a:solidFill>
            <a:schemeClr val="tx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828798"/>
            <a:ext cx="1645920" cy="1970316"/>
          </a:xfrm>
          <a:solidFill>
            <a:schemeClr val="accent2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828798"/>
            <a:ext cx="1645920" cy="1970316"/>
          </a:xfrm>
          <a:solidFill>
            <a:schemeClr val="accent4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828798"/>
            <a:ext cx="1645920" cy="1970316"/>
          </a:xfrm>
          <a:solidFill>
            <a:schemeClr val="accent1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828798"/>
            <a:ext cx="1645920" cy="1970316"/>
          </a:xfrm>
          <a:solidFill>
            <a:srgbClr val="A22B38"/>
          </a:solidFill>
        </p:spPr>
        <p:txBody>
          <a:bodyPr lIns="13716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3799114"/>
            <a:ext cx="164592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081553" y="3799114"/>
            <a:ext cx="164592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91631" y="3799114"/>
            <a:ext cx="164592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501709" y="3799114"/>
            <a:ext cx="164592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211787" y="3799114"/>
            <a:ext cx="1645920" cy="2106386"/>
          </a:xfrm>
          <a:solidFill>
            <a:schemeClr val="accent3">
              <a:lumMod val="20000"/>
              <a:lumOff val="80000"/>
            </a:schemeClr>
          </a:solidFill>
        </p:spPr>
        <p:txBody>
          <a:bodyPr lIns="137160" tIns="13716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631B6F8-C198-462C-AF03-A48233B06B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71945748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7779A-32C1-4F1E-A9CC-9BF93D9CA69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61456"/>
            <a:ext cx="1273088" cy="1307592"/>
          </a:xfrm>
          <a:solidFill>
            <a:schemeClr val="tx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3223758"/>
            <a:ext cx="1273088" cy="1307592"/>
          </a:xfrm>
          <a:solidFill>
            <a:schemeClr val="accent2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4586060"/>
            <a:ext cx="1273088" cy="1307592"/>
          </a:xfrm>
          <a:solidFill>
            <a:schemeClr val="accent4"/>
          </a:solidFill>
        </p:spPr>
        <p:txBody>
          <a:bodyPr lIns="137160" rIns="18288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861456"/>
            <a:ext cx="7116876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orange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3242808"/>
            <a:ext cx="7116876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orange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4624161"/>
            <a:ext cx="7116876" cy="128016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orange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7CB5724-7345-4477-B6C2-91683C0C2C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46852462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A0A45-F1CC-45DB-9B1A-0FDC7C51BDB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61456"/>
            <a:ext cx="1275588" cy="987552"/>
          </a:xfrm>
          <a:solidFill>
            <a:schemeClr val="tx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887905"/>
            <a:ext cx="1275588" cy="987552"/>
          </a:xfrm>
          <a:solidFill>
            <a:schemeClr val="accent2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3914354"/>
            <a:ext cx="1275588" cy="987552"/>
          </a:xfrm>
          <a:solidFill>
            <a:schemeClr val="accent4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861456"/>
            <a:ext cx="714579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orange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888302"/>
            <a:ext cx="714579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orange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3914354"/>
            <a:ext cx="714579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orange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4940802"/>
            <a:ext cx="1275588" cy="987552"/>
          </a:xfrm>
          <a:solidFill>
            <a:schemeClr val="accent1"/>
          </a:solidFill>
        </p:spPr>
        <p:txBody>
          <a:bodyPr lIns="13716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2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4940406"/>
            <a:ext cx="7145792" cy="987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orange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89CC0DE-8E88-4C4F-BBB8-CB102DA4C7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28267243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86A0E-D268-48E3-8476-5670B627315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861456"/>
            <a:ext cx="787853" cy="768096"/>
          </a:xfrm>
          <a:solidFill>
            <a:schemeClr val="tx2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681880"/>
            <a:ext cx="787853" cy="768096"/>
          </a:xfrm>
          <a:solidFill>
            <a:schemeClr val="accent2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502304"/>
            <a:ext cx="787853" cy="768096"/>
          </a:xfrm>
          <a:solidFill>
            <a:schemeClr val="accent4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22" y="1861456"/>
            <a:ext cx="7633607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orange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3" y="2679568"/>
            <a:ext cx="7633607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orange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3" y="3497680"/>
            <a:ext cx="7633607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orange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6" y="4322728"/>
            <a:ext cx="787853" cy="768096"/>
          </a:xfrm>
          <a:solidFill>
            <a:schemeClr val="accent1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22" y="4315792"/>
            <a:ext cx="7633607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orange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6" y="5143150"/>
            <a:ext cx="787853" cy="768096"/>
          </a:xfrm>
          <a:solidFill>
            <a:srgbClr val="A22B38"/>
          </a:solidFill>
        </p:spPr>
        <p:txBody>
          <a:bodyPr l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br>
              <a:rPr lang="en-US" dirty="0"/>
            </a:br>
            <a:r>
              <a:rPr lang="en-US" dirty="0"/>
              <a:t>To  remove text, </a:t>
            </a:r>
            <a:br>
              <a:rPr lang="en-US" dirty="0"/>
            </a:br>
            <a:r>
              <a:rPr lang="en-US" dirty="0"/>
              <a:t>place cursor then </a:t>
            </a:r>
            <a:br>
              <a:rPr lang="en-US" dirty="0"/>
            </a:br>
            <a:r>
              <a:rPr lang="en-US" dirty="0"/>
              <a:t>hit space bar.]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3" y="5133905"/>
            <a:ext cx="7633607" cy="76809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Level 1 text is orange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0B0E6FC2-94CC-4D51-BB6C-4536953739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398855640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A289D-16CB-412A-ACC4-C4678A96B1DA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861456"/>
            <a:ext cx="5572126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3242808"/>
            <a:ext cx="5572126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4624161"/>
            <a:ext cx="5572126" cy="128016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B6B105E-21BF-4886-A4F3-142D6B3B2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124275B-1008-4B2B-AB84-BAC87DC37F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22975" y="1862138"/>
            <a:ext cx="2832100" cy="404218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9"/>
            </a:stretch>
          </a:blipFill>
        </p:spPr>
        <p:txBody>
          <a:bodyPr lIns="0" tIns="457200"/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7055158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FD02-8921-4BE8-BF1F-2412D92057F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861457"/>
            <a:ext cx="5572125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89431"/>
            <a:ext cx="5572125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917405"/>
            <a:ext cx="5572125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5" y="4945380"/>
            <a:ext cx="5572125" cy="960120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DAC82A9-851F-41ED-8839-FC7966AE0D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7F3D4019-DCDF-4857-847C-9573F0C1B01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22975" y="1862138"/>
            <a:ext cx="2832100" cy="404218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9"/>
            </a:stretch>
          </a:blipFill>
        </p:spPr>
        <p:txBody>
          <a:bodyPr lIns="0" tIns="457200"/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4421797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case | 1 line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55D99-287A-41F1-A3B6-ED308BE6388E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861458"/>
            <a:ext cx="5572125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696210"/>
            <a:ext cx="5572125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530962"/>
            <a:ext cx="5572125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5" y="4365714"/>
            <a:ext cx="5572125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5" y="5200468"/>
            <a:ext cx="5572125" cy="732245"/>
          </a:xfrm>
          <a:solidFill>
            <a:schemeClr val="accent5">
              <a:lumMod val="40000"/>
              <a:lumOff val="60000"/>
            </a:schemeClr>
          </a:solidFill>
        </p:spPr>
        <p:txBody>
          <a:bodyPr lIns="91440" tIns="9144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gray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3BFB9B1-1EFA-44DF-8290-51EAEBD9B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BCD7420F-31EF-411E-818F-128E1835AA9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22975" y="1862138"/>
            <a:ext cx="2832100" cy="404218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9"/>
            </a:stretch>
          </a:blipFill>
        </p:spPr>
        <p:txBody>
          <a:bodyPr lIns="0" tIns="457200"/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9383767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58CB6-1C0E-4F1E-ABDE-E209BAE4290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384947" y="2975656"/>
            <a:ext cx="2374106" cy="609373"/>
          </a:xfrm>
        </p:spPr>
        <p:txBody>
          <a:bodyPr anchor="ctr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[blank]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825" y="6279945"/>
            <a:ext cx="1300127" cy="54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5625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>
              <a:lnSpc>
                <a:spcPct val="90000"/>
              </a:lnSpc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1828801"/>
            <a:ext cx="5383666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122058"/>
            <a:ext cx="5383666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825" y="6279945"/>
            <a:ext cx="1300127" cy="54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99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3" name="Picture 13" descr="Optum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4" y="228600"/>
            <a:ext cx="2157413" cy="67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04888" y="5527675"/>
            <a:ext cx="7680325" cy="342900"/>
          </a:xfrm>
        </p:spPr>
        <p:txBody>
          <a:bodyPr/>
          <a:lstStyle>
            <a:lvl1pPr>
              <a:spcAft>
                <a:spcPct val="20000"/>
              </a:spcAft>
              <a:defRPr sz="2000" b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04888" y="5930902"/>
            <a:ext cx="7680325" cy="547688"/>
          </a:xfrm>
        </p:spPr>
        <p:txBody>
          <a:bodyPr/>
          <a:lstStyle>
            <a:lvl1pPr marL="0" indent="0">
              <a:spcAft>
                <a:spcPct val="0"/>
              </a:spcAft>
              <a:buFontTx/>
              <a:buNone/>
              <a:defRPr sz="12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pic>
        <p:nvPicPr>
          <p:cNvPr id="10251" name="Picture 11" descr="Optum_ColorBand-02"/>
          <p:cNvPicPr preferRelativeResize="0"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008564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9343956"/>
      </p:ext>
    </p:extLst>
  </p:cSld>
  <p:clrMapOvr>
    <a:masterClrMapping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1828801"/>
            <a:ext cx="5383666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122058"/>
            <a:ext cx="5383666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>
              <a:lnSpc>
                <a:spcPct val="90000"/>
              </a:lnSpc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825" y="6279945"/>
            <a:ext cx="1300127" cy="54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648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1828801"/>
            <a:ext cx="5383666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122058"/>
            <a:ext cx="5383666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>
              <a:lnSpc>
                <a:spcPct val="90000"/>
              </a:lnSpc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825" y="6279945"/>
            <a:ext cx="1300127" cy="54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8914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1828801"/>
            <a:ext cx="5383666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122058"/>
            <a:ext cx="5383666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>
              <a:lnSpc>
                <a:spcPct val="90000"/>
              </a:lnSpc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825" y="6279945"/>
            <a:ext cx="1300127" cy="54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8662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5762" y="1104901"/>
            <a:ext cx="4033838" cy="28527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85762" y="4122058"/>
            <a:ext cx="4033838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268283A-D91D-4D73-9EBF-3B34754D95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00575" y="0"/>
            <a:ext cx="4733925" cy="6858000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825" y="6279945"/>
            <a:ext cx="1300127" cy="54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9490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570-869D-4BF9-A42B-24A69922ED4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4112" y="2114962"/>
            <a:ext cx="4477798" cy="1881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776934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85762" y="3904343"/>
            <a:ext cx="5383666" cy="482887"/>
          </a:xfrm>
        </p:spPr>
        <p:txBody>
          <a:bodyPr anchor="ctr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452943"/>
            <a:ext cx="5383666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Box 3"/>
          <p:cNvSpPr txBox="1"/>
          <p:nvPr/>
        </p:nvSpPr>
        <p:spPr bwMode="gray">
          <a:xfrm>
            <a:off x="371474" y="2535053"/>
            <a:ext cx="2794035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solidFill>
                  <a:srgbClr val="55565A"/>
                </a:solidFill>
                <a:latin typeface="Arial" panose="020B0604020202020204"/>
              </a:rPr>
              <a:t>Thank you.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85761" y="3134422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55565A"/>
                </a:solidFill>
                <a:latin typeface="Arial" panose="020B0604020202020204"/>
              </a:rPr>
              <a:t>Contact information: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5003288"/>
            <a:ext cx="5383666" cy="484632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Tel: 123.456.7890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>
              <a:lnSpc>
                <a:spcPct val="90000"/>
              </a:lnSpc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D6922A-983B-4BA1-9404-083625C6FFF9}"/>
              </a:ext>
            </a:extLst>
          </p:cNvPr>
          <p:cNvSpPr txBox="1"/>
          <p:nvPr/>
        </p:nvSpPr>
        <p:spPr bwMode="gray">
          <a:xfrm>
            <a:off x="371474" y="2535053"/>
            <a:ext cx="2794035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solidFill>
                  <a:srgbClr val="55565A"/>
                </a:solidFill>
                <a:latin typeface="Arial" panose="020B0604020202020204"/>
              </a:rPr>
              <a:t>Thank you.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88031-B09C-4308-AD99-6FA427183E5B}"/>
              </a:ext>
            </a:extLst>
          </p:cNvPr>
          <p:cNvSpPr txBox="1"/>
          <p:nvPr/>
        </p:nvSpPr>
        <p:spPr bwMode="gray">
          <a:xfrm>
            <a:off x="385761" y="3134422"/>
            <a:ext cx="321883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55565A"/>
                </a:solidFill>
                <a:latin typeface="Arial" panose="020B0604020202020204"/>
              </a:rPr>
              <a:t>Contact information: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825" y="6279945"/>
            <a:ext cx="1300127" cy="54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4186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.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EFBD-6A4E-48E5-8CBE-DBFDE91FE1C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4680908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. 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5" y="1825626"/>
            <a:ext cx="4143375" cy="4079875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6"/>
            <a:ext cx="4245429" cy="4079875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057F-D7A9-44E0-800C-8F154DF6908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EA666C6-7C0B-462D-87CE-B2211CF4D8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98445547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. 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1475" y="1825626"/>
            <a:ext cx="4143375" cy="4079875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6"/>
            <a:ext cx="4245429" cy="4079875"/>
          </a:xfrm>
        </p:spPr>
        <p:txBody>
          <a:bodyPr/>
          <a:lstStyle>
            <a:lvl1pPr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6BFC8-5E47-4ED3-867C-E55E197CC55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71476" y="1118283"/>
            <a:ext cx="4126706" cy="492125"/>
          </a:xfrm>
        </p:spPr>
        <p:txBody>
          <a:bodyPr anchor="t"/>
          <a:lstStyle>
            <a:lvl1pPr marL="0" indent="0">
              <a:buNone/>
              <a:defRPr sz="2800" b="0">
                <a:solidFill>
                  <a:schemeClr val="accent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118283"/>
            <a:ext cx="4229100" cy="492125"/>
          </a:xfrm>
        </p:spPr>
        <p:txBody>
          <a:bodyPr anchor="t"/>
          <a:lstStyle>
            <a:lvl1pPr marL="0" indent="0">
              <a:buNone/>
              <a:defRPr sz="2800" b="0">
                <a:solidFill>
                  <a:schemeClr val="accent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</p:spTree>
    <p:extLst>
      <p:ext uri="{BB962C8B-B14F-4D97-AF65-F5344CB8AC3E}">
        <p14:creationId xmlns:p14="http://schemas.microsoft.com/office/powerpoint/2010/main" val="75978633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lin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cbarthol\Desktop\Charlotte Work\Tools\PPT\Empower\2019 PPT cover images\3-hallway-nurse-doctor-tablet-4x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C08FE4-162A-4EFF-AF07-50DD505ED48B}"/>
              </a:ext>
            </a:extLst>
          </p:cNvPr>
          <p:cNvSpPr/>
          <p:nvPr/>
        </p:nvSpPr>
        <p:spPr bwMode="auto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/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4" name="MIO_LOGOPLACEHOLDER#LowerLeftMediumStandard" hidden="1">
            <a:extLst>
              <a:ext uri="{FF2B5EF4-FFF2-40B4-BE49-F238E27FC236}">
                <a16:creationId xmlns:a16="http://schemas.microsoft.com/office/drawing/2014/main" id="{85B03E4F-1D18-400F-84E4-69084D093D3D}"/>
              </a:ext>
            </a:extLst>
          </p:cNvPr>
          <p:cNvSpPr/>
          <p:nvPr/>
        </p:nvSpPr>
        <p:spPr>
          <a:xfrm>
            <a:off x="371475" y="5763094"/>
            <a:ext cx="2315115" cy="7139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 err="1">
              <a:solidFill>
                <a:srgbClr val="FFFFFF"/>
              </a:solidFill>
            </a:endParaRPr>
          </a:p>
        </p:txBody>
      </p:sp>
      <p:sp>
        <p:nvSpPr>
          <p:cNvPr id="15" name="Rectangle 14" hidden="1"/>
          <p:cNvSpPr/>
          <p:nvPr>
            <p:custDataLst>
              <p:tags r:id="rId1"/>
            </p:custDataLst>
          </p:nvPr>
        </p:nvSpPr>
        <p:spPr>
          <a:xfrm>
            <a:off x="308663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 err="1">
              <a:solidFill>
                <a:srgbClr val="FFFFFF"/>
              </a:solidFill>
            </a:endParaRPr>
          </a:p>
        </p:txBody>
      </p:sp>
      <p:sp>
        <p:nvSpPr>
          <p:cNvPr id="16" name="Rectangle 15" hidden="1"/>
          <p:cNvSpPr/>
          <p:nvPr>
            <p:custDataLst>
              <p:tags r:id="rId2"/>
            </p:custDataLst>
          </p:nvPr>
        </p:nvSpPr>
        <p:spPr>
          <a:xfrm>
            <a:off x="339836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 err="1">
              <a:solidFill>
                <a:srgbClr val="FFFFFF"/>
              </a:solidFill>
            </a:endParaRPr>
          </a:p>
        </p:txBody>
      </p:sp>
      <p:pic>
        <p:nvPicPr>
          <p:cNvPr id="17" name="Picture 2" descr="C:\Users\cbarthol\Desktop\Charlotte Work\Tools\PPT\Empower\Logo EMFs\OPTUM_®_4c.emf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75" y="5763768"/>
            <a:ext cx="2365001" cy="71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9198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85553AD-F1A4-4A7E-9B67-AFDF979B4F8D}" type="slidenum">
              <a:rPr lang="en-US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728606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usin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barthol\Desktop\Charlotte Work\Tools\PPT\Empower\2019 PPT cover images\1-women-shaking-hands-4x3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2F14E2-37A9-4D39-B916-DC1D5C9B6C99}"/>
              </a:ext>
            </a:extLst>
          </p:cNvPr>
          <p:cNvSpPr/>
          <p:nvPr/>
        </p:nvSpPr>
        <p:spPr bwMode="gray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4" name="MIO_LOGOPLACEHOLDER#LowerLeftMediumStandard" hidden="1">
            <a:extLst>
              <a:ext uri="{FF2B5EF4-FFF2-40B4-BE49-F238E27FC236}">
                <a16:creationId xmlns:a16="http://schemas.microsoft.com/office/drawing/2014/main" id="{85B03E4F-1D18-400F-84E4-69084D093D3D}"/>
              </a:ext>
            </a:extLst>
          </p:cNvPr>
          <p:cNvSpPr/>
          <p:nvPr userDrawn="1"/>
        </p:nvSpPr>
        <p:spPr>
          <a:xfrm>
            <a:off x="371475" y="5763094"/>
            <a:ext cx="2315115" cy="7139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6" name="Rectangle 15" hidden="1"/>
          <p:cNvSpPr/>
          <p:nvPr userDrawn="1">
            <p:custDataLst>
              <p:tags r:id="rId1"/>
            </p:custDataLst>
          </p:nvPr>
        </p:nvSpPr>
        <p:spPr>
          <a:xfrm>
            <a:off x="308663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7" name="Rectangle 16" hidden="1"/>
          <p:cNvSpPr/>
          <p:nvPr userDrawn="1">
            <p:custDataLst>
              <p:tags r:id="rId2"/>
            </p:custDataLst>
          </p:nvPr>
        </p:nvSpPr>
        <p:spPr>
          <a:xfrm>
            <a:off x="339836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5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75" y="5763768"/>
            <a:ext cx="2365001" cy="71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28029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barthol\Desktop\Charlotte Work\Tools\PPT\Empower\2019 PPT cover images\2-women-running-4x3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6E36F7-040C-4CF7-A4F3-566C1FB93D13}"/>
              </a:ext>
            </a:extLst>
          </p:cNvPr>
          <p:cNvSpPr/>
          <p:nvPr/>
        </p:nvSpPr>
        <p:spPr bwMode="auto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4" name="MIO_LOGOPLACEHOLDER#LowerLeftMediumStandard" hidden="1">
            <a:extLst>
              <a:ext uri="{FF2B5EF4-FFF2-40B4-BE49-F238E27FC236}">
                <a16:creationId xmlns:a16="http://schemas.microsoft.com/office/drawing/2014/main" id="{85B03E4F-1D18-400F-84E4-69084D093D3D}"/>
              </a:ext>
            </a:extLst>
          </p:cNvPr>
          <p:cNvSpPr/>
          <p:nvPr userDrawn="1"/>
        </p:nvSpPr>
        <p:spPr>
          <a:xfrm>
            <a:off x="371475" y="5763094"/>
            <a:ext cx="2315115" cy="7139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6" name="Rectangle 15" hidden="1"/>
          <p:cNvSpPr/>
          <p:nvPr userDrawn="1">
            <p:custDataLst>
              <p:tags r:id="rId1"/>
            </p:custDataLst>
          </p:nvPr>
        </p:nvSpPr>
        <p:spPr>
          <a:xfrm>
            <a:off x="308663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7" name="Rectangle 16" hidden="1"/>
          <p:cNvSpPr/>
          <p:nvPr userDrawn="1">
            <p:custDataLst>
              <p:tags r:id="rId2"/>
            </p:custDataLst>
          </p:nvPr>
        </p:nvSpPr>
        <p:spPr>
          <a:xfrm>
            <a:off x="339836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5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75" y="5763768"/>
            <a:ext cx="2365001" cy="71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37089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Clin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cbarthol\Desktop\Charlotte Work\Tools\PPT\Empower\2019 PPT cover images\3-hallway-nurse-doctor-tablet-4x3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C08FE4-162A-4EFF-AF07-50DD505ED48B}"/>
              </a:ext>
            </a:extLst>
          </p:cNvPr>
          <p:cNvSpPr/>
          <p:nvPr/>
        </p:nvSpPr>
        <p:spPr bwMode="auto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4" name="MIO_LOGOPLACEHOLDER#LowerLeftMediumStandard" hidden="1">
            <a:extLst>
              <a:ext uri="{FF2B5EF4-FFF2-40B4-BE49-F238E27FC236}">
                <a16:creationId xmlns:a16="http://schemas.microsoft.com/office/drawing/2014/main" id="{85B03E4F-1D18-400F-84E4-69084D093D3D}"/>
              </a:ext>
            </a:extLst>
          </p:cNvPr>
          <p:cNvSpPr/>
          <p:nvPr userDrawn="1"/>
        </p:nvSpPr>
        <p:spPr>
          <a:xfrm>
            <a:off x="371475" y="5763094"/>
            <a:ext cx="2315115" cy="7139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5" name="Rectangle 14" hidden="1"/>
          <p:cNvSpPr/>
          <p:nvPr userDrawn="1">
            <p:custDataLst>
              <p:tags r:id="rId1"/>
            </p:custDataLst>
          </p:nvPr>
        </p:nvSpPr>
        <p:spPr>
          <a:xfrm>
            <a:off x="308663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6" name="Rectangle 15" hidden="1"/>
          <p:cNvSpPr/>
          <p:nvPr userDrawn="1">
            <p:custDataLst>
              <p:tags r:id="rId2"/>
            </p:custDataLst>
          </p:nvPr>
        </p:nvSpPr>
        <p:spPr>
          <a:xfrm>
            <a:off x="339836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7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75" y="5763768"/>
            <a:ext cx="2365001" cy="71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50075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barthol\Desktop\Charlotte Work\Tools\PPT\Empower\2019 PPT cover images\4-father-child-doctor-laptop-4x3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C08FE4-162A-4EFF-AF07-50DD505ED48B}"/>
              </a:ext>
            </a:extLst>
          </p:cNvPr>
          <p:cNvSpPr/>
          <p:nvPr/>
        </p:nvSpPr>
        <p:spPr bwMode="auto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4" name="MIO_LOGOPLACEHOLDER#LowerLeftMediumStandard" hidden="1">
            <a:extLst>
              <a:ext uri="{FF2B5EF4-FFF2-40B4-BE49-F238E27FC236}">
                <a16:creationId xmlns:a16="http://schemas.microsoft.com/office/drawing/2014/main" id="{85B03E4F-1D18-400F-84E4-69084D093D3D}"/>
              </a:ext>
            </a:extLst>
          </p:cNvPr>
          <p:cNvSpPr/>
          <p:nvPr userDrawn="1"/>
        </p:nvSpPr>
        <p:spPr>
          <a:xfrm>
            <a:off x="371475" y="5763094"/>
            <a:ext cx="2315115" cy="7139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5" name="Rectangle 14" hidden="1"/>
          <p:cNvSpPr/>
          <p:nvPr userDrawn="1">
            <p:custDataLst>
              <p:tags r:id="rId1"/>
            </p:custDataLst>
          </p:nvPr>
        </p:nvSpPr>
        <p:spPr>
          <a:xfrm>
            <a:off x="308663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6" name="Rectangle 15" hidden="1"/>
          <p:cNvSpPr/>
          <p:nvPr userDrawn="1">
            <p:custDataLst>
              <p:tags r:id="rId2"/>
            </p:custDataLst>
          </p:nvPr>
        </p:nvSpPr>
        <p:spPr>
          <a:xfrm>
            <a:off x="339836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7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75" y="5763768"/>
            <a:ext cx="2365001" cy="71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65608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Clin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cbarthol\Desktop\Charlotte Work\Tools\PPT\Empower\2019 PPT cover images\5-doctor-tablet-4x3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1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C08FE4-162A-4EFF-AF07-50DD505ED48B}"/>
              </a:ext>
            </a:extLst>
          </p:cNvPr>
          <p:cNvSpPr/>
          <p:nvPr/>
        </p:nvSpPr>
        <p:spPr bwMode="auto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4" name="MIO_LOGOPLACEHOLDER#LowerLeftMediumStandard" hidden="1">
            <a:extLst>
              <a:ext uri="{FF2B5EF4-FFF2-40B4-BE49-F238E27FC236}">
                <a16:creationId xmlns:a16="http://schemas.microsoft.com/office/drawing/2014/main" id="{85B03E4F-1D18-400F-84E4-69084D093D3D}"/>
              </a:ext>
            </a:extLst>
          </p:cNvPr>
          <p:cNvSpPr/>
          <p:nvPr userDrawn="1"/>
        </p:nvSpPr>
        <p:spPr>
          <a:xfrm>
            <a:off x="371475" y="5763094"/>
            <a:ext cx="2315115" cy="7139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5" name="Rectangle 14" hidden="1"/>
          <p:cNvSpPr/>
          <p:nvPr userDrawn="1">
            <p:custDataLst>
              <p:tags r:id="rId1"/>
            </p:custDataLst>
          </p:nvPr>
        </p:nvSpPr>
        <p:spPr>
          <a:xfrm>
            <a:off x="308663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6" name="Rectangle 15" hidden="1"/>
          <p:cNvSpPr/>
          <p:nvPr userDrawn="1">
            <p:custDataLst>
              <p:tags r:id="rId2"/>
            </p:custDataLst>
          </p:nvPr>
        </p:nvSpPr>
        <p:spPr>
          <a:xfrm>
            <a:off x="339836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7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75" y="5763768"/>
            <a:ext cx="2365001" cy="71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37965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usin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cbarthol\Desktop\Charlotte Work\Tools\PPT\Empower\2019 PPT cover images\meeting-post-its-4x3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C08FE4-162A-4EFF-AF07-50DD505ED48B}"/>
              </a:ext>
            </a:extLst>
          </p:cNvPr>
          <p:cNvSpPr/>
          <p:nvPr/>
        </p:nvSpPr>
        <p:spPr bwMode="auto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4" name="MIO_LOGOPLACEHOLDER#LowerLeftMediumStandard" hidden="1">
            <a:extLst>
              <a:ext uri="{FF2B5EF4-FFF2-40B4-BE49-F238E27FC236}">
                <a16:creationId xmlns:a16="http://schemas.microsoft.com/office/drawing/2014/main" id="{85B03E4F-1D18-400F-84E4-69084D093D3D}"/>
              </a:ext>
            </a:extLst>
          </p:cNvPr>
          <p:cNvSpPr/>
          <p:nvPr userDrawn="1"/>
        </p:nvSpPr>
        <p:spPr>
          <a:xfrm>
            <a:off x="371475" y="5763094"/>
            <a:ext cx="2315115" cy="7139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5" name="Rectangle 14" hidden="1"/>
          <p:cNvSpPr/>
          <p:nvPr userDrawn="1">
            <p:custDataLst>
              <p:tags r:id="rId1"/>
            </p:custDataLst>
          </p:nvPr>
        </p:nvSpPr>
        <p:spPr>
          <a:xfrm>
            <a:off x="308663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6" name="Rectangle 15" hidden="1"/>
          <p:cNvSpPr/>
          <p:nvPr userDrawn="1">
            <p:custDataLst>
              <p:tags r:id="rId2"/>
            </p:custDataLst>
          </p:nvPr>
        </p:nvSpPr>
        <p:spPr>
          <a:xfrm>
            <a:off x="339836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7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75" y="5763768"/>
            <a:ext cx="2365001" cy="71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29472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cbarthol\Desktop\Charlotte Work\Tools\PPT\Empower\2019 PPT cover images\7-woman-sitting-phone-mobile-4x3.jpg"/>
          <p:cNvPicPr>
            <a:picLocks noChangeAspect="1" noChangeArrowheads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C08FE4-162A-4EFF-AF07-50DD505ED48B}"/>
              </a:ext>
            </a:extLst>
          </p:cNvPr>
          <p:cNvSpPr/>
          <p:nvPr/>
        </p:nvSpPr>
        <p:spPr bwMode="auto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4" name="MIO_LOGOPLACEHOLDER#LowerLeftMediumStandard" hidden="1">
            <a:extLst>
              <a:ext uri="{FF2B5EF4-FFF2-40B4-BE49-F238E27FC236}">
                <a16:creationId xmlns:a16="http://schemas.microsoft.com/office/drawing/2014/main" id="{85B03E4F-1D18-400F-84E4-69084D093D3D}"/>
              </a:ext>
            </a:extLst>
          </p:cNvPr>
          <p:cNvSpPr/>
          <p:nvPr userDrawn="1"/>
        </p:nvSpPr>
        <p:spPr>
          <a:xfrm>
            <a:off x="371475" y="5763094"/>
            <a:ext cx="2315115" cy="7139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5" name="Rectangle 14" hidden="1"/>
          <p:cNvSpPr/>
          <p:nvPr userDrawn="1">
            <p:custDataLst>
              <p:tags r:id="rId1"/>
            </p:custDataLst>
          </p:nvPr>
        </p:nvSpPr>
        <p:spPr>
          <a:xfrm>
            <a:off x="308663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6" name="Rectangle 15" hidden="1"/>
          <p:cNvSpPr/>
          <p:nvPr userDrawn="1">
            <p:custDataLst>
              <p:tags r:id="rId2"/>
            </p:custDataLst>
          </p:nvPr>
        </p:nvSpPr>
        <p:spPr>
          <a:xfrm>
            <a:off x="339836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7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75" y="5763768"/>
            <a:ext cx="2365001" cy="71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85946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cbarthol\Desktop\Charlotte Work\Tools\PPT\Empower\2019 PPT cover images\zion-4x3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1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C08FE4-162A-4EFF-AF07-50DD505ED48B}"/>
              </a:ext>
            </a:extLst>
          </p:cNvPr>
          <p:cNvSpPr/>
          <p:nvPr/>
        </p:nvSpPr>
        <p:spPr bwMode="auto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4" name="MIO_LOGOPLACEHOLDER#LowerLeftMediumStandard" hidden="1">
            <a:extLst>
              <a:ext uri="{FF2B5EF4-FFF2-40B4-BE49-F238E27FC236}">
                <a16:creationId xmlns:a16="http://schemas.microsoft.com/office/drawing/2014/main" id="{85B03E4F-1D18-400F-84E4-69084D093D3D}"/>
              </a:ext>
            </a:extLst>
          </p:cNvPr>
          <p:cNvSpPr/>
          <p:nvPr userDrawn="1"/>
        </p:nvSpPr>
        <p:spPr>
          <a:xfrm>
            <a:off x="371475" y="5763094"/>
            <a:ext cx="2315115" cy="7139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5" name="Rectangle 14" hidden="1"/>
          <p:cNvSpPr/>
          <p:nvPr userDrawn="1">
            <p:custDataLst>
              <p:tags r:id="rId1"/>
            </p:custDataLst>
          </p:nvPr>
        </p:nvSpPr>
        <p:spPr>
          <a:xfrm>
            <a:off x="308663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6" name="Rectangle 15" hidden="1"/>
          <p:cNvSpPr/>
          <p:nvPr userDrawn="1">
            <p:custDataLst>
              <p:tags r:id="rId2"/>
            </p:custDataLst>
          </p:nvPr>
        </p:nvSpPr>
        <p:spPr>
          <a:xfrm>
            <a:off x="339836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8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75" y="5763768"/>
            <a:ext cx="2365001" cy="71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59189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Milit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cbarthol\Desktop\Charlotte Work\Tools\PPT\Empower\2019 PPT cover images\9-military-army-family-happy-4x3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C08FE4-162A-4EFF-AF07-50DD505ED48B}"/>
              </a:ext>
            </a:extLst>
          </p:cNvPr>
          <p:cNvSpPr/>
          <p:nvPr/>
        </p:nvSpPr>
        <p:spPr bwMode="auto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4" name="MIO_LOGOPLACEHOLDER#LowerLeftMediumStandard" hidden="1">
            <a:extLst>
              <a:ext uri="{FF2B5EF4-FFF2-40B4-BE49-F238E27FC236}">
                <a16:creationId xmlns:a16="http://schemas.microsoft.com/office/drawing/2014/main" id="{85B03E4F-1D18-400F-84E4-69084D093D3D}"/>
              </a:ext>
            </a:extLst>
          </p:cNvPr>
          <p:cNvSpPr/>
          <p:nvPr userDrawn="1"/>
        </p:nvSpPr>
        <p:spPr>
          <a:xfrm>
            <a:off x="371475" y="5763094"/>
            <a:ext cx="2315115" cy="7139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5" name="Rectangle 14" hidden="1"/>
          <p:cNvSpPr/>
          <p:nvPr userDrawn="1">
            <p:custDataLst>
              <p:tags r:id="rId1"/>
            </p:custDataLst>
          </p:nvPr>
        </p:nvSpPr>
        <p:spPr>
          <a:xfrm>
            <a:off x="308663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6" name="Rectangle 15" hidden="1"/>
          <p:cNvSpPr/>
          <p:nvPr userDrawn="1">
            <p:custDataLst>
              <p:tags r:id="rId2"/>
            </p:custDataLst>
          </p:nvPr>
        </p:nvSpPr>
        <p:spPr>
          <a:xfrm>
            <a:off x="339836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7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75" y="5763768"/>
            <a:ext cx="2365001" cy="71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75168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Vetera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cbarthol\Desktop\Charlotte Work\Tools\PPT\Empower\2019 PPT cover images\10-military-navy-man-doctor-4x3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1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C08FE4-162A-4EFF-AF07-50DD505ED48B}"/>
              </a:ext>
            </a:extLst>
          </p:cNvPr>
          <p:cNvSpPr/>
          <p:nvPr/>
        </p:nvSpPr>
        <p:spPr bwMode="auto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4" name="MIO_LOGOPLACEHOLDER#LowerLeftMediumStandard" hidden="1">
            <a:extLst>
              <a:ext uri="{FF2B5EF4-FFF2-40B4-BE49-F238E27FC236}">
                <a16:creationId xmlns:a16="http://schemas.microsoft.com/office/drawing/2014/main" id="{85B03E4F-1D18-400F-84E4-69084D093D3D}"/>
              </a:ext>
            </a:extLst>
          </p:cNvPr>
          <p:cNvSpPr/>
          <p:nvPr userDrawn="1"/>
        </p:nvSpPr>
        <p:spPr>
          <a:xfrm>
            <a:off x="371475" y="5763094"/>
            <a:ext cx="2315115" cy="7139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5" name="Rectangle 14" hidden="1"/>
          <p:cNvSpPr/>
          <p:nvPr userDrawn="1">
            <p:custDataLst>
              <p:tags r:id="rId1"/>
            </p:custDataLst>
          </p:nvPr>
        </p:nvSpPr>
        <p:spPr>
          <a:xfrm>
            <a:off x="308663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6" name="Rectangle 15" hidden="1"/>
          <p:cNvSpPr/>
          <p:nvPr userDrawn="1">
            <p:custDataLst>
              <p:tags r:id="rId2"/>
            </p:custDataLst>
          </p:nvPr>
        </p:nvSpPr>
        <p:spPr>
          <a:xfrm>
            <a:off x="339836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7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75" y="5763768"/>
            <a:ext cx="2365001" cy="71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620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135" indent="0">
              <a:buNone/>
              <a:defRPr sz="1800"/>
            </a:lvl2pPr>
            <a:lvl3pPr marL="912264" indent="0">
              <a:buNone/>
              <a:defRPr sz="1600"/>
            </a:lvl3pPr>
            <a:lvl4pPr marL="1368397" indent="0">
              <a:buNone/>
              <a:defRPr sz="1400"/>
            </a:lvl4pPr>
            <a:lvl5pPr marL="1824527" indent="0">
              <a:buNone/>
              <a:defRPr sz="1400"/>
            </a:lvl5pPr>
            <a:lvl6pPr marL="2280660" indent="0">
              <a:buNone/>
              <a:defRPr sz="1400"/>
            </a:lvl6pPr>
            <a:lvl7pPr marL="2736791" indent="0">
              <a:buNone/>
              <a:defRPr sz="1400"/>
            </a:lvl7pPr>
            <a:lvl8pPr marL="3192925" indent="0">
              <a:buNone/>
              <a:defRPr sz="1400"/>
            </a:lvl8pPr>
            <a:lvl9pPr marL="364905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0F4DFAF-7416-4394-90D8-8CC1BAA1053E}" type="slidenum">
              <a:rPr lang="en-US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99459"/>
      </p:ext>
    </p:extLst>
  </p:cSld>
  <p:clrMapOvr>
    <a:masterClrMapping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Custom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6858000"/>
          </a:xfrm>
          <a:noFill/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"/>
            <a:ext cx="8746435" cy="6852106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solidFill>
                  <a:schemeClr val="bg1"/>
                </a:solidFill>
              </a:defRPr>
            </a:lvl1pPr>
          </a:lstStyle>
          <a:p>
            <a:pPr lvl="0" algn="ctr" defTabSz="685647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6" name="MIO_LOGOPLACEHOLDER#LowerLeftMediumStandard" hidden="1">
            <a:extLst>
              <a:ext uri="{FF2B5EF4-FFF2-40B4-BE49-F238E27FC236}">
                <a16:creationId xmlns:a16="http://schemas.microsoft.com/office/drawing/2014/main" id="{85B03E4F-1D18-400F-84E4-69084D093D3D}"/>
              </a:ext>
            </a:extLst>
          </p:cNvPr>
          <p:cNvSpPr/>
          <p:nvPr userDrawn="1"/>
        </p:nvSpPr>
        <p:spPr>
          <a:xfrm>
            <a:off x="371475" y="5763094"/>
            <a:ext cx="2315115" cy="7139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0" name="Rectangle 19" hidden="1"/>
          <p:cNvSpPr/>
          <p:nvPr userDrawn="1">
            <p:custDataLst>
              <p:tags r:id="rId1"/>
            </p:custDataLst>
          </p:nvPr>
        </p:nvSpPr>
        <p:spPr>
          <a:xfrm>
            <a:off x="339836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7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75" y="5763768"/>
            <a:ext cx="2365001" cy="71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38327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Bullets/Content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ECB0713-ABE6-4793-893A-0B492E645CA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dirty="0">
                <a:solidFill>
                  <a:srgbClr val="888B8D"/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C151626-B486-4759-B266-03B675213B53}" type="slidenum">
              <a:rPr lang="en-US" smtClean="0">
                <a:solidFill>
                  <a:srgbClr val="888B8D"/>
                </a:solidFill>
              </a:rPr>
              <a:pPr/>
              <a:t>‹#›</a:t>
            </a:fld>
            <a:endParaRPr lang="en-US" dirty="0">
              <a:solidFill>
                <a:srgbClr val="888B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318181"/>
      </p:ext>
    </p:extLst>
  </p:cSld>
  <p:clrMapOvr>
    <a:masterClrMapping/>
  </p:clrMapOvr>
  <p:hf sldNum="0" hd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Left"/>
          <p:cNvSpPr>
            <a:spLocks noGrp="1"/>
          </p:cNvSpPr>
          <p:nvPr>
            <p:ph sz="half" idx="1" hasCustomPrompt="1"/>
          </p:nvPr>
        </p:nvSpPr>
        <p:spPr>
          <a:xfrm>
            <a:off x="371475" y="1825626"/>
            <a:ext cx="4143375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Right"/>
          <p:cNvSpPr>
            <a:spLocks noGrp="1"/>
          </p:cNvSpPr>
          <p:nvPr>
            <p:ph sz="half" idx="2" hasCustomPrompt="1"/>
          </p:nvPr>
        </p:nvSpPr>
        <p:spPr>
          <a:xfrm>
            <a:off x="4629150" y="1825626"/>
            <a:ext cx="4245429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09F3EB9D-9B44-418C-9B2E-D32A67A979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F39409D-A5D9-4847-AC91-32C29923EA30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dirty="0">
                <a:solidFill>
                  <a:srgbClr val="888B8D"/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C151626-B486-4759-B266-03B675213B53}" type="slidenum">
              <a:rPr lang="en-US" smtClean="0">
                <a:solidFill>
                  <a:srgbClr val="888B8D"/>
                </a:solidFill>
              </a:rPr>
              <a:pPr/>
              <a:t>‹#›</a:t>
            </a:fld>
            <a:endParaRPr lang="en-US" dirty="0">
              <a:solidFill>
                <a:srgbClr val="888B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088789"/>
      </p:ext>
    </p:extLst>
  </p:cSld>
  <p:clrMapOvr>
    <a:masterClrMapping/>
  </p:clrMapOvr>
  <p:hf sldNum="0" hd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Left"/>
          <p:cNvSpPr>
            <a:spLocks noGrp="1"/>
          </p:cNvSpPr>
          <p:nvPr>
            <p:ph sz="half" idx="1" hasCustomPrompt="1"/>
          </p:nvPr>
        </p:nvSpPr>
        <p:spPr>
          <a:xfrm>
            <a:off x="371475" y="1825626"/>
            <a:ext cx="4143375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Right"/>
          <p:cNvSpPr>
            <a:spLocks noGrp="1"/>
          </p:cNvSpPr>
          <p:nvPr>
            <p:ph sz="half" idx="2" hasCustomPrompt="1"/>
          </p:nvPr>
        </p:nvSpPr>
        <p:spPr>
          <a:xfrm>
            <a:off x="4629150" y="1825626"/>
            <a:ext cx="4245429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ubtitle Left"/>
          <p:cNvSpPr>
            <a:spLocks noGrp="1"/>
          </p:cNvSpPr>
          <p:nvPr>
            <p:ph type="body" idx="13" hasCustomPrompt="1"/>
          </p:nvPr>
        </p:nvSpPr>
        <p:spPr>
          <a:xfrm>
            <a:off x="371476" y="1118283"/>
            <a:ext cx="4126706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Subtitle Right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118283"/>
            <a:ext cx="4229100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439D83E-8F81-451B-AAA9-4B273DB3AD0C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dirty="0">
                <a:solidFill>
                  <a:srgbClr val="888B8D"/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C151626-B486-4759-B266-03B675213B53}" type="slidenum">
              <a:rPr lang="en-US" smtClean="0">
                <a:solidFill>
                  <a:srgbClr val="888B8D"/>
                </a:solidFill>
              </a:rPr>
              <a:pPr/>
              <a:t>‹#›</a:t>
            </a:fld>
            <a:endParaRPr lang="en-US" dirty="0">
              <a:solidFill>
                <a:srgbClr val="888B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065282"/>
      </p:ext>
    </p:extLst>
  </p:cSld>
  <p:clrMapOvr>
    <a:masterClrMapping/>
  </p:clrMapOvr>
  <p:hf sldNum="0" hd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6AC-35FC-45CE-8346-DDDAAAD6A84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dirty="0">
                <a:solidFill>
                  <a:srgbClr val="888B8D"/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51626-B486-4759-B266-03B675213B53}" type="slidenum">
              <a:rPr lang="en-US" smtClean="0">
                <a:solidFill>
                  <a:srgbClr val="888B8D"/>
                </a:solidFill>
              </a:rPr>
              <a:pPr/>
              <a:t>‹#›</a:t>
            </a:fld>
            <a:endParaRPr lang="en-US" dirty="0">
              <a:solidFill>
                <a:srgbClr val="888B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125481"/>
      </p:ext>
    </p:extLst>
  </p:cSld>
  <p:clrMapOvr>
    <a:masterClrMapping/>
  </p:clrMapOvr>
  <p:hf sldNum="0" hd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E35FC4DD-34A5-4677-832D-B024EEC6EE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CD0C85E-E5B4-4AA3-8A8E-0AED6EE6C96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dirty="0">
                <a:solidFill>
                  <a:srgbClr val="888B8D"/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C151626-B486-4759-B266-03B675213B53}" type="slidenum">
              <a:rPr lang="en-US" smtClean="0">
                <a:solidFill>
                  <a:srgbClr val="888B8D"/>
                </a:solidFill>
              </a:rPr>
              <a:pPr/>
              <a:t>‹#›</a:t>
            </a:fld>
            <a:endParaRPr lang="en-US" dirty="0">
              <a:solidFill>
                <a:srgbClr val="888B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77212"/>
      </p:ext>
    </p:extLst>
  </p:cSld>
  <p:clrMapOvr>
    <a:masterClrMapping/>
  </p:clrMapOvr>
  <p:hf sldNum="0" hdr="0" dt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10" name="Circle 1"/>
          <p:cNvSpPr>
            <a:spLocks noGrp="1"/>
          </p:cNvSpPr>
          <p:nvPr>
            <p:ph type="body" sz="quarter" idx="14" hasCustomPrompt="1"/>
          </p:nvPr>
        </p:nvSpPr>
        <p:spPr>
          <a:xfrm>
            <a:off x="844400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Circle 2"/>
          <p:cNvSpPr>
            <a:spLocks noGrp="1"/>
          </p:cNvSpPr>
          <p:nvPr>
            <p:ph type="body" sz="quarter" idx="15" hasCustomPrompt="1"/>
          </p:nvPr>
        </p:nvSpPr>
        <p:spPr>
          <a:xfrm>
            <a:off x="3583647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Circle 3"/>
          <p:cNvSpPr>
            <a:spLocks noGrp="1"/>
          </p:cNvSpPr>
          <p:nvPr>
            <p:ph type="body" sz="quarter" idx="16" hasCustomPrompt="1"/>
          </p:nvPr>
        </p:nvSpPr>
        <p:spPr>
          <a:xfrm>
            <a:off x="638783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1"/>
          <p:cNvSpPr>
            <a:spLocks noGrp="1"/>
          </p:cNvSpPr>
          <p:nvPr>
            <p:ph sz="half" idx="1" hasCustomPrompt="1"/>
          </p:nvPr>
        </p:nvSpPr>
        <p:spPr>
          <a:xfrm>
            <a:off x="458558" y="4405085"/>
            <a:ext cx="2606040" cy="150041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Type 14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2"/>
          <p:cNvSpPr>
            <a:spLocks noGrp="1"/>
          </p:cNvSpPr>
          <p:nvPr>
            <p:ph sz="half" idx="17" hasCustomPrompt="1"/>
          </p:nvPr>
        </p:nvSpPr>
        <p:spPr>
          <a:xfrm>
            <a:off x="3287483" y="4405085"/>
            <a:ext cx="2606040" cy="1500413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Type 14 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3"/>
          <p:cNvSpPr>
            <a:spLocks noGrp="1"/>
          </p:cNvSpPr>
          <p:nvPr>
            <p:ph sz="half" idx="18" hasCustomPrompt="1"/>
          </p:nvPr>
        </p:nvSpPr>
        <p:spPr>
          <a:xfrm>
            <a:off x="6087834" y="4405085"/>
            <a:ext cx="2606040" cy="1500413"/>
          </a:xfrm>
        </p:spPr>
        <p:txBody>
          <a:bodyPr/>
          <a:lstStyle>
            <a:lvl1pPr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Type 14 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E4C26CD5-34F3-447A-AB99-996C787507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7" name="Orange title 1">
            <a:extLst>
              <a:ext uri="{FF2B5EF4-FFF2-40B4-BE49-F238E27FC236}">
                <a16:creationId xmlns:a16="http://schemas.microsoft.com/office/drawing/2014/main" id="{6527FE76-EAF5-46DF-A8B1-057E2E101E6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659" y="3868738"/>
            <a:ext cx="2606040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20" name="Orange title 2">
            <a:extLst>
              <a:ext uri="{FF2B5EF4-FFF2-40B4-BE49-F238E27FC236}">
                <a16:creationId xmlns:a16="http://schemas.microsoft.com/office/drawing/2014/main" id="{A3AD66D5-CC76-4534-BE48-B2161A8ED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7484" y="3868738"/>
            <a:ext cx="2606040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21" name="Orange title 3">
            <a:extLst>
              <a:ext uri="{FF2B5EF4-FFF2-40B4-BE49-F238E27FC236}">
                <a16:creationId xmlns:a16="http://schemas.microsoft.com/office/drawing/2014/main" id="{A0AF64BB-0F19-406C-A38C-9774B21BAC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7834" y="3868738"/>
            <a:ext cx="2606040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16 pt orange | Max two lines</a:t>
            </a:r>
          </a:p>
        </p:txBody>
      </p:sp>
      <p:sp>
        <p:nvSpPr>
          <p:cNvPr id="18" name="Rectangle 17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2" name="Rectangle 21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3" name="Rectangle 22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324CEBA1-C439-4556-A736-A42E329FEF9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dirty="0">
                <a:solidFill>
                  <a:srgbClr val="888B8D"/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C151626-B486-4759-B266-03B675213B53}" type="slidenum">
              <a:rPr lang="en-US" smtClean="0">
                <a:solidFill>
                  <a:srgbClr val="888B8D"/>
                </a:solidFill>
              </a:rPr>
              <a:pPr/>
              <a:t>‹#›</a:t>
            </a:fld>
            <a:endParaRPr lang="en-US" dirty="0">
              <a:solidFill>
                <a:srgbClr val="888B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949177"/>
      </p:ext>
    </p:extLst>
  </p:cSld>
  <p:clrMapOvr>
    <a:masterClrMapping/>
  </p:clrMapOvr>
  <p:hf sldNum="0" hd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28798"/>
            <a:ext cx="1645920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Hea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828799"/>
            <a:ext cx="1645920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Hea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828799"/>
            <a:ext cx="1645920" cy="663575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Hea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828799"/>
            <a:ext cx="1645920" cy="663575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Hea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828799"/>
            <a:ext cx="1645920" cy="663575"/>
          </a:xfrm>
          <a:solidFill>
            <a:srgbClr val="A22B38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92372"/>
            <a:ext cx="164592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2492372"/>
            <a:ext cx="164592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492372"/>
            <a:ext cx="164592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492372"/>
            <a:ext cx="164592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2492372"/>
            <a:ext cx="164592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B618BD47-FF2D-4F28-A6A1-AC6D6F55AD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One line</a:t>
            </a:r>
          </a:p>
        </p:txBody>
      </p:sp>
      <p:sp>
        <p:nvSpPr>
          <p:cNvPr id="18" name="Rectangle 17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0" name="Rectangle 19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1" name="Rectangle 20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C3A5804-384E-43D9-AD23-F87D21A4AC2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dirty="0">
                <a:solidFill>
                  <a:srgbClr val="888B8D"/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C151626-B486-4759-B266-03B675213B53}" type="slidenum">
              <a:rPr lang="en-US" smtClean="0">
                <a:solidFill>
                  <a:srgbClr val="888B8D"/>
                </a:solidFill>
              </a:rPr>
              <a:pPr/>
              <a:t>‹#›</a:t>
            </a:fld>
            <a:endParaRPr lang="en-US" dirty="0">
              <a:solidFill>
                <a:srgbClr val="888B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396180"/>
      </p:ext>
    </p:extLst>
  </p:cSld>
  <p:clrMapOvr>
    <a:masterClrMapping/>
  </p:clrMapOvr>
  <p:hf sldNum="0" hd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28798"/>
            <a:ext cx="2057400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Hea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828799"/>
            <a:ext cx="2057400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Hea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828799"/>
            <a:ext cx="2057400" cy="663575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Hea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828799"/>
            <a:ext cx="2057400" cy="663575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92372"/>
            <a:ext cx="20574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2492372"/>
            <a:ext cx="20574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2492372"/>
            <a:ext cx="20574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2492372"/>
            <a:ext cx="20574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D8B6576D-BE38-4862-BF49-409F9E9279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One line</a:t>
            </a:r>
          </a:p>
        </p:txBody>
      </p:sp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8" name="Rectangle 17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55A479A0-A083-43A5-A32D-E5697C9FDFCB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dirty="0">
                <a:solidFill>
                  <a:srgbClr val="888B8D"/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C151626-B486-4759-B266-03B675213B53}" type="slidenum">
              <a:rPr lang="en-US" smtClean="0">
                <a:solidFill>
                  <a:srgbClr val="888B8D"/>
                </a:solidFill>
              </a:rPr>
              <a:pPr/>
              <a:t>‹#›</a:t>
            </a:fld>
            <a:endParaRPr lang="en-US" dirty="0">
              <a:solidFill>
                <a:srgbClr val="888B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950081"/>
      </p:ext>
    </p:extLst>
  </p:cSld>
  <p:clrMapOvr>
    <a:masterClrMapping/>
  </p:clrMapOvr>
  <p:hf sldNum="0" hd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2492372"/>
            <a:ext cx="2743200" cy="3413128"/>
          </a:xfrm>
          <a:solidFill>
            <a:srgbClr val="EAEAEA"/>
          </a:solidFill>
        </p:spPr>
        <p:txBody>
          <a:bodyPr lIns="137160" tIns="45720" rIns="137160" bIns="457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8" name="Hea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828798"/>
            <a:ext cx="2743200" cy="663575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2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2492372"/>
            <a:ext cx="2743200" cy="3413128"/>
          </a:xfrm>
          <a:solidFill>
            <a:srgbClr val="EAEAEA"/>
          </a:solidFill>
        </p:spPr>
        <p:txBody>
          <a:bodyPr lIns="137160" tIns="45720" rIns="137160" bIns="457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7" name="Hea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828798"/>
            <a:ext cx="2743200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92372"/>
            <a:ext cx="27432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28798"/>
            <a:ext cx="2743200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A2CDFF47-ED53-43FD-9BBC-78701BFFA4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One line</a:t>
            </a:r>
          </a:p>
        </p:txBody>
      </p:sp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A8689FC4-4D61-4F93-BA61-113C6A0485C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dirty="0">
                <a:solidFill>
                  <a:srgbClr val="888B8D"/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C151626-B486-4759-B266-03B675213B53}" type="slidenum">
              <a:rPr lang="en-US" smtClean="0">
                <a:solidFill>
                  <a:srgbClr val="888B8D"/>
                </a:solidFill>
              </a:rPr>
              <a:pPr/>
              <a:t>‹#›</a:t>
            </a:fld>
            <a:endParaRPr lang="en-US" dirty="0">
              <a:solidFill>
                <a:srgbClr val="888B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7280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4" y="960457"/>
            <a:ext cx="4037013" cy="5210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60457"/>
            <a:ext cx="4038600" cy="5210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4812C65-3D77-4159-8F6C-1350EC2D24B4}" type="slidenum">
              <a:rPr lang="en-US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259066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One line</a:t>
            </a:r>
          </a:p>
        </p:txBody>
      </p:sp>
      <p:sp>
        <p:nvSpPr>
          <p:cNvPr id="8" name="Header Left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828801"/>
            <a:ext cx="4114800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Header Right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828798"/>
            <a:ext cx="4114800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Left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2492372"/>
            <a:ext cx="41148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Right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2492372"/>
            <a:ext cx="41148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BDB466E-A2B3-4E9F-A51F-6D8EA5C565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62934472-6B00-4733-8C9A-D11330F6E5E4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dirty="0">
                <a:solidFill>
                  <a:srgbClr val="888B8D"/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C151626-B486-4759-B266-03B675213B53}" type="slidenum">
              <a:rPr lang="en-US" smtClean="0">
                <a:solidFill>
                  <a:srgbClr val="888B8D"/>
                </a:solidFill>
              </a:rPr>
              <a:pPr/>
              <a:t>‹#›</a:t>
            </a:fld>
            <a:endParaRPr lang="en-US" dirty="0">
              <a:solidFill>
                <a:srgbClr val="888B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848093"/>
      </p:ext>
    </p:extLst>
  </p:cSld>
  <p:clrMapOvr>
    <a:masterClrMapping/>
  </p:clrMapOvr>
  <p:hf sldNum="0" hd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One line</a:t>
            </a:r>
          </a:p>
        </p:txBody>
      </p:sp>
      <p:sp>
        <p:nvSpPr>
          <p:cNvPr id="15" name="Picture L"/>
          <p:cNvSpPr>
            <a:spLocks noGrp="1"/>
          </p:cNvSpPr>
          <p:nvPr>
            <p:ph type="pic" sz="quarter" idx="23" hasCustomPrompt="1"/>
          </p:nvPr>
        </p:nvSpPr>
        <p:spPr>
          <a:xfrm>
            <a:off x="393247" y="1828800"/>
            <a:ext cx="4178753" cy="4076700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  <a:p>
            <a:endParaRPr lang="en-US" dirty="0"/>
          </a:p>
        </p:txBody>
      </p:sp>
      <p:sp>
        <p:nvSpPr>
          <p:cNvPr id="16" name="Text L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4470400"/>
            <a:ext cx="2688771" cy="1435100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R"/>
          <p:cNvSpPr>
            <a:spLocks noGrp="1"/>
          </p:cNvSpPr>
          <p:nvPr>
            <p:ph type="pic" sz="quarter" idx="25" hasCustomPrompt="1"/>
          </p:nvPr>
        </p:nvSpPr>
        <p:spPr>
          <a:xfrm>
            <a:off x="4572000" y="1828800"/>
            <a:ext cx="4286250" cy="4076700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  <a:p>
            <a:endParaRPr lang="en-US" dirty="0"/>
          </a:p>
        </p:txBody>
      </p:sp>
      <p:sp>
        <p:nvSpPr>
          <p:cNvPr id="18" name="Text R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4470400"/>
            <a:ext cx="2688336" cy="1435100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074C1D90-76B1-43FC-A4AD-940B5FED74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0" name="Rectangle 19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1B6E8D6-6C5B-47BF-B8CD-1808FFD53A96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dirty="0">
                <a:solidFill>
                  <a:srgbClr val="888B8D"/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BC151626-B486-4759-B266-03B675213B53}" type="slidenum">
              <a:rPr lang="en-US" smtClean="0">
                <a:solidFill>
                  <a:srgbClr val="888B8D"/>
                </a:solidFill>
              </a:rPr>
              <a:pPr/>
              <a:t>‹#›</a:t>
            </a:fld>
            <a:endParaRPr lang="en-US" dirty="0">
              <a:solidFill>
                <a:srgbClr val="888B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456247"/>
      </p:ext>
    </p:extLst>
  </p:cSld>
  <p:clrMapOvr>
    <a:masterClrMapping/>
  </p:clrMapOvr>
  <p:hf sldNum="0" hdr="0" dt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One line</a:t>
            </a:r>
          </a:p>
        </p:txBody>
      </p:sp>
      <p:sp>
        <p:nvSpPr>
          <p:cNvPr id="9" name="Picture 1"/>
          <p:cNvSpPr>
            <a:spLocks noGrp="1"/>
          </p:cNvSpPr>
          <p:nvPr>
            <p:ph type="pic" sz="quarter" idx="22" hasCustomPrompt="1"/>
          </p:nvPr>
        </p:nvSpPr>
        <p:spPr>
          <a:xfrm>
            <a:off x="385763" y="1828800"/>
            <a:ext cx="2832354" cy="4076700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8" name="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1653241" y="3873724"/>
            <a:ext cx="1558019" cy="2031776"/>
          </a:xfrm>
          <a:solidFill>
            <a:schemeClr val="tx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2"/>
          <p:cNvSpPr>
            <a:spLocks noGrp="1"/>
          </p:cNvSpPr>
          <p:nvPr>
            <p:ph type="pic" sz="quarter" idx="23" hasCustomPrompt="1"/>
          </p:nvPr>
        </p:nvSpPr>
        <p:spPr>
          <a:xfrm>
            <a:off x="3214799" y="1828800"/>
            <a:ext cx="2832354" cy="4076700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6" name="Text 2"/>
          <p:cNvSpPr>
            <a:spLocks noGrp="1"/>
          </p:cNvSpPr>
          <p:nvPr>
            <p:ph type="body" sz="quarter" idx="24" hasCustomPrompt="1"/>
          </p:nvPr>
        </p:nvSpPr>
        <p:spPr>
          <a:xfrm>
            <a:off x="4489134" y="3873724"/>
            <a:ext cx="1558019" cy="2031776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3"/>
          <p:cNvSpPr>
            <a:spLocks noGrp="1"/>
          </p:cNvSpPr>
          <p:nvPr>
            <p:ph type="pic" sz="quarter" idx="25" hasCustomPrompt="1"/>
          </p:nvPr>
        </p:nvSpPr>
        <p:spPr>
          <a:xfrm>
            <a:off x="6050554" y="1835374"/>
            <a:ext cx="2832354" cy="4076700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8" name="Text 3"/>
          <p:cNvSpPr>
            <a:spLocks noGrp="1"/>
          </p:cNvSpPr>
          <p:nvPr>
            <p:ph type="body" sz="quarter" idx="26" hasCustomPrompt="1"/>
          </p:nvPr>
        </p:nvSpPr>
        <p:spPr>
          <a:xfrm>
            <a:off x="7324889" y="3873724"/>
            <a:ext cx="1558019" cy="2031776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F67FAC8-26AF-48A1-938F-B5C40D744C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0" name="Rectangle 19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1" name="Rectangle 20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2" name="Rectangle 21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53EADF2F-9754-4251-B060-353E9526CC2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dirty="0">
                <a:solidFill>
                  <a:srgbClr val="888B8D"/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BC151626-B486-4759-B266-03B675213B53}" type="slidenum">
              <a:rPr lang="en-US" smtClean="0">
                <a:solidFill>
                  <a:srgbClr val="888B8D"/>
                </a:solidFill>
              </a:rPr>
              <a:pPr/>
              <a:t>‹#›</a:t>
            </a:fld>
            <a:endParaRPr lang="en-US" dirty="0">
              <a:solidFill>
                <a:srgbClr val="888B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870804"/>
      </p:ext>
    </p:extLst>
  </p:cSld>
  <p:clrMapOvr>
    <a:masterClrMapping/>
  </p:clrMapOvr>
  <p:hf sldNum="0" hd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One line</a:t>
            </a:r>
          </a:p>
        </p:txBody>
      </p:sp>
      <p:sp>
        <p:nvSpPr>
          <p:cNvPr id="9" name="Picture 1"/>
          <p:cNvSpPr>
            <a:spLocks noGrp="1"/>
          </p:cNvSpPr>
          <p:nvPr>
            <p:ph type="pic" sz="quarter" idx="22" hasCustomPrompt="1"/>
          </p:nvPr>
        </p:nvSpPr>
        <p:spPr>
          <a:xfrm>
            <a:off x="385763" y="1828801"/>
            <a:ext cx="2114550" cy="2583543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4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5" name="Picture 2"/>
          <p:cNvSpPr>
            <a:spLocks noGrp="1"/>
          </p:cNvSpPr>
          <p:nvPr>
            <p:ph type="pic" sz="quarter" idx="23" hasCustomPrompt="1"/>
          </p:nvPr>
        </p:nvSpPr>
        <p:spPr>
          <a:xfrm>
            <a:off x="2500313" y="1828801"/>
            <a:ext cx="2118122" cy="2583543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4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7" name="Picture 3"/>
          <p:cNvSpPr>
            <a:spLocks noGrp="1"/>
          </p:cNvSpPr>
          <p:nvPr>
            <p:ph type="pic" sz="quarter" idx="25" hasCustomPrompt="1"/>
          </p:nvPr>
        </p:nvSpPr>
        <p:spPr>
          <a:xfrm>
            <a:off x="4618434" y="1826531"/>
            <a:ext cx="2116336" cy="2583543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4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3" name="Picture 4"/>
          <p:cNvSpPr>
            <a:spLocks noGrp="1"/>
          </p:cNvSpPr>
          <p:nvPr>
            <p:ph type="pic" sz="quarter" idx="27" hasCustomPrompt="1"/>
          </p:nvPr>
        </p:nvSpPr>
        <p:spPr>
          <a:xfrm>
            <a:off x="6732985" y="1826531"/>
            <a:ext cx="2125266" cy="2583543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4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8" name="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1404257" y="2971800"/>
            <a:ext cx="1096055" cy="1439408"/>
          </a:xfrm>
          <a:solidFill>
            <a:schemeClr val="tx1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6" name="Text 2"/>
          <p:cNvSpPr>
            <a:spLocks noGrp="1"/>
          </p:cNvSpPr>
          <p:nvPr>
            <p:ph type="body" sz="quarter" idx="24" hasCustomPrompt="1"/>
          </p:nvPr>
        </p:nvSpPr>
        <p:spPr>
          <a:xfrm>
            <a:off x="3522379" y="2971800"/>
            <a:ext cx="1096055" cy="1439408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3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14" y="2971800"/>
            <a:ext cx="1096055" cy="1439408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4"/>
          <p:cNvSpPr>
            <a:spLocks noGrp="1"/>
          </p:cNvSpPr>
          <p:nvPr>
            <p:ph type="body" sz="quarter" idx="28" hasCustomPrompt="1"/>
          </p:nvPr>
        </p:nvSpPr>
        <p:spPr>
          <a:xfrm>
            <a:off x="7762195" y="2971800"/>
            <a:ext cx="1096055" cy="1439408"/>
          </a:xfrm>
          <a:solidFill>
            <a:schemeClr val="accent1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6C1780D9-CEF1-4E3B-B6D6-225DD4E899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21" name="Rectangle 20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2" name="Rectangle 21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3" name="Rectangle 22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4" name="Rectangle 23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B429D42F-849B-4638-8AF5-949163C44DC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dirty="0">
                <a:solidFill>
                  <a:srgbClr val="888B8D"/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BC151626-B486-4759-B266-03B675213B53}" type="slidenum">
              <a:rPr lang="en-US" smtClean="0">
                <a:solidFill>
                  <a:srgbClr val="888B8D"/>
                </a:solidFill>
              </a:rPr>
              <a:pPr/>
              <a:t>‹#›</a:t>
            </a:fld>
            <a:endParaRPr lang="en-US" dirty="0">
              <a:solidFill>
                <a:srgbClr val="888B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470692"/>
      </p:ext>
    </p:extLst>
  </p:cSld>
  <p:clrMapOvr>
    <a:masterClrMapping/>
  </p:clrMapOvr>
  <p:hf sldNum="0" hd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One line</a:t>
            </a:r>
          </a:p>
        </p:txBody>
      </p:sp>
      <p:sp>
        <p:nvSpPr>
          <p:cNvPr id="9" name="Picture 1"/>
          <p:cNvSpPr>
            <a:spLocks noGrp="1"/>
          </p:cNvSpPr>
          <p:nvPr>
            <p:ph type="pic" sz="quarter" idx="22" hasCustomPrompt="1"/>
          </p:nvPr>
        </p:nvSpPr>
        <p:spPr>
          <a:xfrm>
            <a:off x="385762" y="1826530"/>
            <a:ext cx="1680210" cy="1974142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4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5" name="Picture 2"/>
          <p:cNvSpPr>
            <a:spLocks noGrp="1"/>
          </p:cNvSpPr>
          <p:nvPr>
            <p:ph type="pic" sz="quarter" idx="23" hasCustomPrompt="1"/>
          </p:nvPr>
        </p:nvSpPr>
        <p:spPr>
          <a:xfrm>
            <a:off x="2082842" y="1826530"/>
            <a:ext cx="1680210" cy="1974142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4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7" name="Picture 3"/>
          <p:cNvSpPr>
            <a:spLocks noGrp="1"/>
          </p:cNvSpPr>
          <p:nvPr>
            <p:ph type="pic" sz="quarter" idx="25" hasCustomPrompt="1"/>
          </p:nvPr>
        </p:nvSpPr>
        <p:spPr>
          <a:xfrm>
            <a:off x="3779921" y="1826532"/>
            <a:ext cx="1680210" cy="1974141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4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3" name="Picture 4"/>
          <p:cNvSpPr>
            <a:spLocks noGrp="1"/>
          </p:cNvSpPr>
          <p:nvPr>
            <p:ph type="pic" sz="quarter" idx="27" hasCustomPrompt="1"/>
          </p:nvPr>
        </p:nvSpPr>
        <p:spPr>
          <a:xfrm>
            <a:off x="5477001" y="1826530"/>
            <a:ext cx="1680210" cy="1974142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4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9" name="Picture 5"/>
          <p:cNvSpPr>
            <a:spLocks noGrp="1"/>
          </p:cNvSpPr>
          <p:nvPr>
            <p:ph type="pic" sz="quarter" idx="29" hasCustomPrompt="1"/>
          </p:nvPr>
        </p:nvSpPr>
        <p:spPr>
          <a:xfrm>
            <a:off x="7174081" y="1826530"/>
            <a:ext cx="1680210" cy="1974142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4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8" name="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700790"/>
            <a:ext cx="837520" cy="1099883"/>
          </a:xfrm>
          <a:solidFill>
            <a:schemeClr val="tx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 |</a:t>
            </a:r>
            <a:br>
              <a:rPr lang="en-US" dirty="0"/>
            </a:br>
            <a:r>
              <a:rPr lang="en-US" dirty="0"/>
              <a:t>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6" name="Text 2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2" y="2700790"/>
            <a:ext cx="837520" cy="1099883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8" name="Text 3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2" y="2700790"/>
            <a:ext cx="837520" cy="1099883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4" name="Text 4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700790"/>
            <a:ext cx="837520" cy="1099883"/>
          </a:xfrm>
          <a:solidFill>
            <a:schemeClr val="accent1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20" name="Text 5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700790"/>
            <a:ext cx="837520" cy="1099883"/>
          </a:xfrm>
          <a:solidFill>
            <a:srgbClr val="A22B38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2E67BFEE-381A-4A6D-8DFD-43CABE6258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23" name="Rectangle 22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4" name="Rectangle 23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5" name="Rectangle 24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6" name="Rectangle 25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893C7C08-C253-4916-B838-8FEC0E73DD6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dirty="0">
                <a:solidFill>
                  <a:srgbClr val="888B8D"/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BC151626-B486-4759-B266-03B675213B53}" type="slidenum">
              <a:rPr lang="en-US" smtClean="0">
                <a:solidFill>
                  <a:srgbClr val="888B8D"/>
                </a:solidFill>
              </a:rPr>
              <a:pPr/>
              <a:t>‹#›</a:t>
            </a:fld>
            <a:endParaRPr lang="en-US" dirty="0">
              <a:solidFill>
                <a:srgbClr val="888B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850757"/>
      </p:ext>
    </p:extLst>
  </p:cSld>
  <p:clrMapOvr>
    <a:masterClrMapping/>
  </p:clrMapOvr>
  <p:hf sldNum="0" hdr="0" dt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1 line</a:t>
            </a:r>
          </a:p>
        </p:txBody>
      </p:sp>
      <p:sp>
        <p:nvSpPr>
          <p:cNvPr id="8" name="Header or icon 1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28797"/>
            <a:ext cx="1645920" cy="1970316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Header or icon 2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828798"/>
            <a:ext cx="1645920" cy="1970316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Header or icon 3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828798"/>
            <a:ext cx="1645920" cy="1970316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Header or icon 4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828798"/>
            <a:ext cx="1645920" cy="1970316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Header or icon 5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828798"/>
            <a:ext cx="1645920" cy="1970316"/>
          </a:xfrm>
          <a:solidFill>
            <a:srgbClr val="A22B38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3799114"/>
            <a:ext cx="1645920" cy="2106386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176213" indent="-176213"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2081553" y="3799114"/>
            <a:ext cx="1645920" cy="2106386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176213" indent="-176213"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3791631" y="3799114"/>
            <a:ext cx="1645920" cy="2106386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176213" indent="-176213"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5501709" y="3799114"/>
            <a:ext cx="1645920" cy="2106386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176213" indent="-176213"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7211787" y="3799114"/>
            <a:ext cx="1645920" cy="2106386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176213" indent="-176213"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1631B6F8-C198-462C-AF03-A48233B06B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22" name="Rectangle 21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3" name="Rectangle 22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4" name="Rectangle 23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5" name="Rectangle 24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37EF4F6-6568-44B4-88C1-49E41F4F289F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dirty="0">
                <a:solidFill>
                  <a:srgbClr val="888B8D"/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C151626-B486-4759-B266-03B675213B53}" type="slidenum">
              <a:rPr lang="en-US" smtClean="0">
                <a:solidFill>
                  <a:srgbClr val="888B8D"/>
                </a:solidFill>
              </a:rPr>
              <a:pPr/>
              <a:t>‹#›</a:t>
            </a:fld>
            <a:endParaRPr lang="en-US" dirty="0">
              <a:solidFill>
                <a:srgbClr val="888B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82529"/>
      </p:ext>
    </p:extLst>
  </p:cSld>
  <p:clrMapOvr>
    <a:masterClrMapping/>
  </p:clrMapOvr>
  <p:hf sldNum="0" hdr="0" dt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1 line</a:t>
            </a:r>
          </a:p>
        </p:txBody>
      </p:sp>
      <p:sp>
        <p:nvSpPr>
          <p:cNvPr id="8" name="Header or icon 1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61456"/>
            <a:ext cx="1273088" cy="1307592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Header or icon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3223758"/>
            <a:ext cx="1273088" cy="1307592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Header or icon 3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4586060"/>
            <a:ext cx="1273088" cy="1307592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861456"/>
            <a:ext cx="7116876" cy="1280160"/>
          </a:xfrm>
        </p:spPr>
        <p:txBody>
          <a:bodyPr lIns="137160" tIns="91440" rIns="137160" bIns="91440"/>
          <a:lstStyle>
            <a:lvl1pPr>
              <a:defRPr sz="1600"/>
            </a:lvl1pPr>
            <a:lvl2pPr marL="176213" indent="-176213"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3242808"/>
            <a:ext cx="7116876" cy="1280160"/>
          </a:xfrm>
        </p:spPr>
        <p:txBody>
          <a:bodyPr lIns="137160" tIns="91440" rIns="137160" bIns="91440"/>
          <a:lstStyle>
            <a:lvl1pPr>
              <a:defRPr sz="1600"/>
            </a:lvl1pPr>
            <a:lvl2pPr marL="176213" indent="-176213"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4624161"/>
            <a:ext cx="7116876" cy="1280160"/>
          </a:xfrm>
        </p:spPr>
        <p:txBody>
          <a:bodyPr lIns="137160" tIns="91440" rIns="137160" bIns="91440"/>
          <a:lstStyle>
            <a:lvl1pPr>
              <a:defRPr sz="1600"/>
            </a:lvl1pPr>
            <a:lvl2pPr marL="176213" indent="-176213"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57CB5724-7345-4477-B6C2-91683C0C2C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8520838D-7F4B-4C66-A002-92CAAE715235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dirty="0">
                <a:solidFill>
                  <a:srgbClr val="888B8D"/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BC151626-B486-4759-B266-03B675213B53}" type="slidenum">
              <a:rPr lang="en-US" smtClean="0">
                <a:solidFill>
                  <a:srgbClr val="888B8D"/>
                </a:solidFill>
              </a:rPr>
              <a:pPr/>
              <a:t>‹#›</a:t>
            </a:fld>
            <a:endParaRPr lang="en-US" dirty="0">
              <a:solidFill>
                <a:srgbClr val="888B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791727"/>
      </p:ext>
    </p:extLst>
  </p:cSld>
  <p:clrMapOvr>
    <a:masterClrMapping/>
  </p:clrMapOvr>
  <p:hf sldNum="0" hd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1 line</a:t>
            </a:r>
          </a:p>
        </p:txBody>
      </p:sp>
      <p:sp>
        <p:nvSpPr>
          <p:cNvPr id="8" name="Icon 1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61456"/>
            <a:ext cx="1275588" cy="987552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[Place icon here. To  remove text, </a:t>
            </a:r>
            <a:br>
              <a:rPr lang="en-US" dirty="0"/>
            </a:br>
            <a:r>
              <a:rPr lang="en-US" dirty="0"/>
              <a:t>place cursor then hit space bar.]</a:t>
            </a:r>
          </a:p>
        </p:txBody>
      </p:sp>
      <p:sp>
        <p:nvSpPr>
          <p:cNvPr id="28" name="Icon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887905"/>
            <a:ext cx="1275588" cy="987552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[Place icon here. To  remove text, </a:t>
            </a:r>
            <a:br>
              <a:rPr lang="en-US" dirty="0"/>
            </a:br>
            <a:r>
              <a:rPr lang="en-US" dirty="0"/>
              <a:t>place cursor then hit space bar.]</a:t>
            </a:r>
          </a:p>
        </p:txBody>
      </p:sp>
      <p:sp>
        <p:nvSpPr>
          <p:cNvPr id="29" name="Icon 3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3914354"/>
            <a:ext cx="1275588" cy="987552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[Place icon here. To  remove text, </a:t>
            </a:r>
            <a:br>
              <a:rPr lang="en-US" dirty="0"/>
            </a:br>
            <a:r>
              <a:rPr lang="en-US" dirty="0"/>
              <a:t>place cursor then hit space bar.]</a:t>
            </a:r>
          </a:p>
        </p:txBody>
      </p:sp>
      <p:sp>
        <p:nvSpPr>
          <p:cNvPr id="13" name="Icon 4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4940802"/>
            <a:ext cx="1275588" cy="987552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[Place icon here. To  remove text, </a:t>
            </a:r>
            <a:br>
              <a:rPr lang="en-US" dirty="0"/>
            </a:br>
            <a:r>
              <a:rPr lang="en-US" dirty="0"/>
              <a:t>place cursor then hit space bar.]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861456"/>
            <a:ext cx="7145792" cy="987552"/>
          </a:xfrm>
        </p:spPr>
        <p:txBody>
          <a:bodyPr lIns="137160" tIns="91440" rIns="137160" bIns="91440"/>
          <a:lstStyle>
            <a:lvl1pPr>
              <a:defRPr sz="1600"/>
            </a:lvl1pPr>
            <a:lvl2pPr marL="176213" indent="-176213"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888302"/>
            <a:ext cx="7145792" cy="987552"/>
          </a:xfrm>
        </p:spPr>
        <p:txBody>
          <a:bodyPr lIns="137160" tIns="91440" rIns="137160" bIns="91440"/>
          <a:lstStyle>
            <a:lvl1pPr>
              <a:defRPr sz="1600"/>
            </a:lvl1pPr>
            <a:lvl2pPr marL="176213" indent="-176213"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3914354"/>
            <a:ext cx="7145792" cy="987552"/>
          </a:xfrm>
        </p:spPr>
        <p:txBody>
          <a:bodyPr lIns="137160" tIns="91440" rIns="137160" bIns="91440"/>
          <a:lstStyle>
            <a:lvl1pPr>
              <a:defRPr sz="1600"/>
            </a:lvl1pPr>
            <a:lvl2pPr marL="176213" indent="-176213"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4940406"/>
            <a:ext cx="7145792" cy="987552"/>
          </a:xfrm>
        </p:spPr>
        <p:txBody>
          <a:bodyPr lIns="137160" tIns="91440" rIns="137160" bIns="91440"/>
          <a:lstStyle>
            <a:lvl1pPr>
              <a:defRPr sz="1600"/>
            </a:lvl1pPr>
            <a:lvl2pPr marL="176213" indent="-176213">
              <a:defRPr sz="1400"/>
            </a:lvl2pPr>
          </a:lstStyle>
          <a:p>
            <a:pPr lvl="0"/>
            <a:r>
              <a:rPr lang="en-US" dirty="0"/>
              <a:t>Level 1 text is 16 pt, hit return then Tab to get to level 2 – 14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689CC0DE-8E88-4C4F-BBB8-CB102DA4C7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8" name="Rectangle 17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A0E696AF-BBC5-4783-9F3A-6F54C12FDEE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dirty="0">
                <a:solidFill>
                  <a:srgbClr val="888B8D"/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C151626-B486-4759-B266-03B675213B53}" type="slidenum">
              <a:rPr lang="en-US" smtClean="0">
                <a:solidFill>
                  <a:srgbClr val="888B8D"/>
                </a:solidFill>
              </a:rPr>
              <a:pPr/>
              <a:t>‹#›</a:t>
            </a:fld>
            <a:endParaRPr lang="en-US" dirty="0">
              <a:solidFill>
                <a:srgbClr val="888B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148047"/>
      </p:ext>
    </p:extLst>
  </p:cSld>
  <p:clrMapOvr>
    <a:masterClrMapping/>
  </p:clrMapOvr>
  <p:hf sldNum="0" hd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1 line</a:t>
            </a:r>
          </a:p>
        </p:txBody>
      </p:sp>
      <p:sp>
        <p:nvSpPr>
          <p:cNvPr id="8" name="Icon 1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861456"/>
            <a:ext cx="787853" cy="768096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[Delete this text  and place icon here]</a:t>
            </a:r>
          </a:p>
        </p:txBody>
      </p:sp>
      <p:sp>
        <p:nvSpPr>
          <p:cNvPr id="28" name="Icon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681880"/>
            <a:ext cx="787853" cy="768096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[Delete this text  and place icon here]</a:t>
            </a:r>
          </a:p>
        </p:txBody>
      </p:sp>
      <p:sp>
        <p:nvSpPr>
          <p:cNvPr id="29" name="Icon 3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502304"/>
            <a:ext cx="787853" cy="768096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[Delete this text  and place icon here]</a:t>
            </a:r>
          </a:p>
        </p:txBody>
      </p:sp>
      <p:sp>
        <p:nvSpPr>
          <p:cNvPr id="13" name="Icon 4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6" y="4322728"/>
            <a:ext cx="787853" cy="768096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[Delete this text  and place icon here]</a:t>
            </a:r>
          </a:p>
        </p:txBody>
      </p:sp>
      <p:sp>
        <p:nvSpPr>
          <p:cNvPr id="15" name="Icon 5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6" y="5143150"/>
            <a:ext cx="787853" cy="768096"/>
          </a:xfrm>
          <a:solidFill>
            <a:srgbClr val="A22B38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[Delete this text  and place icon here]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22" y="1861456"/>
            <a:ext cx="7633607" cy="768096"/>
          </a:xfrm>
        </p:spPr>
        <p:txBody>
          <a:bodyPr lIns="137160" tIns="91440" rIns="137160" bIns="91440"/>
          <a:lstStyle>
            <a:lvl1pPr>
              <a:defRPr sz="1400"/>
            </a:lvl1pPr>
            <a:lvl2pPr marL="176213" indent="-176213">
              <a:defRPr sz="1200"/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3" y="2679568"/>
            <a:ext cx="7633607" cy="768096"/>
          </a:xfrm>
        </p:spPr>
        <p:txBody>
          <a:bodyPr lIns="137160" tIns="91440" rIns="137160" bIns="91440"/>
          <a:lstStyle>
            <a:lvl1pPr>
              <a:defRPr sz="1400"/>
            </a:lvl1pPr>
            <a:lvl2pPr marL="176213" indent="-176213">
              <a:defRPr sz="1200"/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3" y="3497680"/>
            <a:ext cx="7633607" cy="768096"/>
          </a:xfrm>
        </p:spPr>
        <p:txBody>
          <a:bodyPr lIns="137160" tIns="91440" rIns="137160" bIns="91440"/>
          <a:lstStyle>
            <a:lvl1pPr>
              <a:defRPr sz="1400"/>
            </a:lvl1pPr>
            <a:lvl2pPr marL="176213" indent="-176213">
              <a:defRPr sz="1200"/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22" y="4315792"/>
            <a:ext cx="7633607" cy="768096"/>
          </a:xfrm>
        </p:spPr>
        <p:txBody>
          <a:bodyPr lIns="137160" tIns="91440" rIns="137160" bIns="91440"/>
          <a:lstStyle>
            <a:lvl1pPr>
              <a:defRPr sz="1400"/>
            </a:lvl1pPr>
            <a:lvl2pPr marL="176213" indent="-176213">
              <a:defRPr sz="1200"/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5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3" y="5133905"/>
            <a:ext cx="7633607" cy="768096"/>
          </a:xfrm>
        </p:spPr>
        <p:txBody>
          <a:bodyPr lIns="137160" tIns="91440" rIns="137160" bIns="91440"/>
          <a:lstStyle>
            <a:lvl1pPr>
              <a:defRPr sz="1400"/>
            </a:lvl1pPr>
            <a:lvl2pPr marL="176213" indent="-176213">
              <a:defRPr sz="1200"/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0B0E6FC2-94CC-4D51-BB6C-4536953739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8" name="Rectangle 17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0" name="Rectangle 19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1" name="Rectangle 20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5874DB9-744B-452C-99FD-AF7788F16D37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dirty="0">
                <a:solidFill>
                  <a:srgbClr val="888B8D"/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BC151626-B486-4759-B266-03B675213B53}" type="slidenum">
              <a:rPr lang="en-US" smtClean="0">
                <a:solidFill>
                  <a:srgbClr val="888B8D"/>
                </a:solidFill>
              </a:rPr>
              <a:pPr/>
              <a:t>‹#›</a:t>
            </a:fld>
            <a:endParaRPr lang="en-US" dirty="0">
              <a:solidFill>
                <a:srgbClr val="888B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001585"/>
      </p:ext>
    </p:extLst>
  </p:cSld>
  <p:clrMapOvr>
    <a:masterClrMapping/>
  </p:clrMapOvr>
  <p:hf sldNum="0" hdr="0" dt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1 line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861456"/>
            <a:ext cx="5572126" cy="128016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3242808"/>
            <a:ext cx="5572126" cy="128016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4624161"/>
            <a:ext cx="5572126" cy="128016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FB6B105E-21BF-4886-A4F3-142D6B3B2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0" name="Photo">
            <a:extLst>
              <a:ext uri="{FF2B5EF4-FFF2-40B4-BE49-F238E27FC236}">
                <a16:creationId xmlns:a16="http://schemas.microsoft.com/office/drawing/2014/main" id="{9124275B-1008-4B2B-AB84-BAC87DC37F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22975" y="1862138"/>
            <a:ext cx="2832100" cy="4042183"/>
          </a:xfrm>
          <a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9"/>
            </a:stretch>
          </a:blipFill>
        </p:spPr>
        <p:txBody>
          <a:bodyPr lIns="0" tIns="18288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lang="en-US" sz="1200" dirty="0"/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A4C1210C-8D9E-48D5-9261-DCE9AFCC4D99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dirty="0">
                <a:solidFill>
                  <a:srgbClr val="888B8D"/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C151626-B486-4759-B266-03B675213B53}" type="slidenum">
              <a:rPr lang="en-US" smtClean="0">
                <a:solidFill>
                  <a:srgbClr val="888B8D"/>
                </a:solidFill>
              </a:rPr>
              <a:pPr/>
              <a:t>‹#›</a:t>
            </a:fld>
            <a:endParaRPr lang="en-US" dirty="0">
              <a:solidFill>
                <a:srgbClr val="888B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017988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135" indent="0">
              <a:buNone/>
              <a:defRPr sz="2000" b="1"/>
            </a:lvl2pPr>
            <a:lvl3pPr marL="912264" indent="0">
              <a:buNone/>
              <a:defRPr sz="1800" b="1"/>
            </a:lvl3pPr>
            <a:lvl4pPr marL="1368397" indent="0">
              <a:buNone/>
              <a:defRPr sz="1600" b="1"/>
            </a:lvl4pPr>
            <a:lvl5pPr marL="1824527" indent="0">
              <a:buNone/>
              <a:defRPr sz="1600" b="1"/>
            </a:lvl5pPr>
            <a:lvl6pPr marL="2280660" indent="0">
              <a:buNone/>
              <a:defRPr sz="1600" b="1"/>
            </a:lvl6pPr>
            <a:lvl7pPr marL="2736791" indent="0">
              <a:buNone/>
              <a:defRPr sz="1600" b="1"/>
            </a:lvl7pPr>
            <a:lvl8pPr marL="3192925" indent="0">
              <a:buNone/>
              <a:defRPr sz="1600" b="1"/>
            </a:lvl8pPr>
            <a:lvl9pPr marL="36490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4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135" indent="0">
              <a:buNone/>
              <a:defRPr sz="2000" b="1"/>
            </a:lvl2pPr>
            <a:lvl3pPr marL="912264" indent="0">
              <a:buNone/>
              <a:defRPr sz="1800" b="1"/>
            </a:lvl3pPr>
            <a:lvl4pPr marL="1368397" indent="0">
              <a:buNone/>
              <a:defRPr sz="1600" b="1"/>
            </a:lvl4pPr>
            <a:lvl5pPr marL="1824527" indent="0">
              <a:buNone/>
              <a:defRPr sz="1600" b="1"/>
            </a:lvl5pPr>
            <a:lvl6pPr marL="2280660" indent="0">
              <a:buNone/>
              <a:defRPr sz="1600" b="1"/>
            </a:lvl6pPr>
            <a:lvl7pPr marL="2736791" indent="0">
              <a:buNone/>
              <a:defRPr sz="1600" b="1"/>
            </a:lvl7pPr>
            <a:lvl8pPr marL="3192925" indent="0">
              <a:buNone/>
              <a:defRPr sz="1600" b="1"/>
            </a:lvl8pPr>
            <a:lvl9pPr marL="36490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4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4EE472-BD1D-4AD7-B4A1-AD528674CB03}" type="slidenum">
              <a:rPr lang="en-US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266189"/>
      </p:ext>
    </p:extLst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1 line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861457"/>
            <a:ext cx="5572125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89431"/>
            <a:ext cx="5572125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917405"/>
            <a:ext cx="5572125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5" y="4945380"/>
            <a:ext cx="5572125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18 pt, hit return then Tab to get to level 2 – 16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DAC82A9-851F-41ED-8839-FC7966AE0D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5" name="Photo">
            <a:extLst>
              <a:ext uri="{FF2B5EF4-FFF2-40B4-BE49-F238E27FC236}">
                <a16:creationId xmlns:a16="http://schemas.microsoft.com/office/drawing/2014/main" id="{7F3D4019-DCDF-4857-847C-9573F0C1B01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22975" y="1862138"/>
            <a:ext cx="2832100" cy="4042183"/>
          </a:xfrm>
          <a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9"/>
            </a:stretch>
          </a:blipFill>
        </p:spPr>
        <p:txBody>
          <a:bodyPr lIns="0" tIns="27432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lang="en-US" sz="1200" dirty="0"/>
          </a:p>
        </p:txBody>
      </p:sp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8" name="Rectangle 17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48919CF-1810-49BB-A65C-5ABC038D21D3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dirty="0">
                <a:solidFill>
                  <a:srgbClr val="888B8D"/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C151626-B486-4759-B266-03B675213B53}" type="slidenum">
              <a:rPr lang="en-US" smtClean="0">
                <a:solidFill>
                  <a:srgbClr val="888B8D"/>
                </a:solidFill>
              </a:rPr>
              <a:pPr/>
              <a:t>‹#›</a:t>
            </a:fld>
            <a:endParaRPr lang="en-US" dirty="0">
              <a:solidFill>
                <a:srgbClr val="888B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029623"/>
      </p:ext>
    </p:extLst>
  </p:cSld>
  <p:clrMapOvr>
    <a:masterClrMapping/>
  </p:clrMapOvr>
  <p:hf sldNum="0" hd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case | 1 line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861458"/>
            <a:ext cx="5572125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696210"/>
            <a:ext cx="5572125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530962"/>
            <a:ext cx="5572125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5" y="4365714"/>
            <a:ext cx="5572125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5" y="5200468"/>
            <a:ext cx="5572125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43BFB9B1-1EFA-44DF-8290-51EAEBD9B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6" name="Photo">
            <a:extLst>
              <a:ext uri="{FF2B5EF4-FFF2-40B4-BE49-F238E27FC236}">
                <a16:creationId xmlns:a16="http://schemas.microsoft.com/office/drawing/2014/main" id="{BCD7420F-31EF-411E-818F-128E1835AA9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22975" y="1862138"/>
            <a:ext cx="2832100" cy="4042183"/>
          </a:xfrm>
          <a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639"/>
            </a:stretch>
          </a:blipFill>
        </p:spPr>
        <p:txBody>
          <a:bodyPr lIns="0" tIns="27432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lang="en-US" sz="1200" dirty="0"/>
          </a:p>
        </p:txBody>
      </p:sp>
      <p:sp>
        <p:nvSpPr>
          <p:cNvPr id="18" name="Rectangle 17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0" name="Rectangle 19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1" name="Rectangle 20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A2F90CF-1B48-47A4-97C6-B97B28CC6412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dirty="0">
                <a:solidFill>
                  <a:srgbClr val="888B8D"/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C151626-B486-4759-B266-03B675213B53}" type="slidenum">
              <a:rPr lang="en-US" smtClean="0">
                <a:solidFill>
                  <a:srgbClr val="888B8D"/>
                </a:solidFill>
              </a:rPr>
              <a:pPr/>
              <a:t>‹#›</a:t>
            </a:fld>
            <a:endParaRPr lang="en-US" dirty="0">
              <a:solidFill>
                <a:srgbClr val="888B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626866"/>
      </p:ext>
    </p:extLst>
  </p:cSld>
  <p:clrMapOvr>
    <a:masterClrMapping/>
  </p:clrMapOvr>
  <p:hf sldNum="0" hdr="0" dt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IO_LOGOPLACEHOLDER#LowerLeftSmallStandard" hidden="1">
            <a:extLst>
              <a:ext uri="{FF2B5EF4-FFF2-40B4-BE49-F238E27FC236}">
                <a16:creationId xmlns:a16="http://schemas.microsoft.com/office/drawing/2014/main" id="{5C5A7F7E-7FE4-4B34-BD13-89633E458B26}"/>
              </a:ext>
            </a:extLst>
          </p:cNvPr>
          <p:cNvSpPr/>
          <p:nvPr userDrawn="1"/>
        </p:nvSpPr>
        <p:spPr>
          <a:xfrm>
            <a:off x="291917" y="6375554"/>
            <a:ext cx="1502229" cy="3300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2" name="Rectangle 11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3" name="Rectangle 12" hidden="1"/>
          <p:cNvSpPr/>
          <p:nvPr userDrawn="1">
            <p:custDataLst>
              <p:tags r:id="rId2"/>
            </p:custDataLst>
          </p:nvPr>
        </p:nvSpPr>
        <p:spPr>
          <a:xfrm>
            <a:off x="357188" y="301336"/>
            <a:ext cx="8548273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4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917" y="6376416"/>
            <a:ext cx="1091539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09F9-43F2-4A4B-9CDF-049534DE9E08}" type="datetime1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dirty="0">
                <a:solidFill>
                  <a:srgbClr val="888B8D"/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51626-B486-4759-B266-03B675213B53}" type="slidenum">
              <a:rPr lang="en-US" smtClean="0">
                <a:solidFill>
                  <a:srgbClr val="888B8D"/>
                </a:solidFill>
              </a:rPr>
              <a:pPr/>
              <a:t>‹#›</a:t>
            </a:fld>
            <a:endParaRPr lang="en-US" dirty="0">
              <a:solidFill>
                <a:srgbClr val="888B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223538"/>
      </p:ext>
    </p:extLst>
  </p:cSld>
  <p:clrMapOvr>
    <a:masterClrMapping/>
  </p:clrMapOvr>
  <p:hf sldNum="0" hdr="0" dt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385762" y="1828801"/>
            <a:ext cx="5383666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122058"/>
            <a:ext cx="5383666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8" name="MIO_LOGOPLACEHOLDER#LowerLeftSmallStandard" hidden="1">
            <a:extLst>
              <a:ext uri="{FF2B5EF4-FFF2-40B4-BE49-F238E27FC236}">
                <a16:creationId xmlns:a16="http://schemas.microsoft.com/office/drawing/2014/main" id="{5C5A7F7E-7FE4-4B34-BD13-89633E458B26}"/>
              </a:ext>
            </a:extLst>
          </p:cNvPr>
          <p:cNvSpPr/>
          <p:nvPr userDrawn="1"/>
        </p:nvSpPr>
        <p:spPr>
          <a:xfrm>
            <a:off x="291917" y="6375554"/>
            <a:ext cx="1502229" cy="3300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3" name="Rectangle 12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4" name="Rectangle 13" hidden="1"/>
          <p:cNvSpPr/>
          <p:nvPr userDrawn="1">
            <p:custDataLst>
              <p:tags r:id="rId2"/>
            </p:custDataLst>
          </p:nvPr>
        </p:nvSpPr>
        <p:spPr>
          <a:xfrm>
            <a:off x="357188" y="301336"/>
            <a:ext cx="8548273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917" y="6376416"/>
            <a:ext cx="1091539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137922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385762" y="1828801"/>
            <a:ext cx="5383666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122058"/>
            <a:ext cx="5383666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8" name="MIO_LOGOPLACEHOLDER#LowerLeftSmallStandard" hidden="1">
            <a:extLst>
              <a:ext uri="{FF2B5EF4-FFF2-40B4-BE49-F238E27FC236}">
                <a16:creationId xmlns:a16="http://schemas.microsoft.com/office/drawing/2014/main" id="{5C5A7F7E-7FE4-4B34-BD13-89633E458B26}"/>
              </a:ext>
            </a:extLst>
          </p:cNvPr>
          <p:cNvSpPr/>
          <p:nvPr userDrawn="1"/>
        </p:nvSpPr>
        <p:spPr>
          <a:xfrm>
            <a:off x="291917" y="6375554"/>
            <a:ext cx="1502229" cy="3300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3" name="Rectangle 12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4" name="Rectangle 13" hidden="1"/>
          <p:cNvSpPr/>
          <p:nvPr userDrawn="1">
            <p:custDataLst>
              <p:tags r:id="rId2"/>
            </p:custDataLst>
          </p:nvPr>
        </p:nvSpPr>
        <p:spPr>
          <a:xfrm>
            <a:off x="357188" y="301336"/>
            <a:ext cx="8548273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917" y="6376416"/>
            <a:ext cx="1091539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957610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385762" y="1828801"/>
            <a:ext cx="5383666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122058"/>
            <a:ext cx="5383666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8" name="MIO_LOGOPLACEHOLDER#LowerLeftSmallStandard" hidden="1">
            <a:extLst>
              <a:ext uri="{FF2B5EF4-FFF2-40B4-BE49-F238E27FC236}">
                <a16:creationId xmlns:a16="http://schemas.microsoft.com/office/drawing/2014/main" id="{5C5A7F7E-7FE4-4B34-BD13-89633E458B26}"/>
              </a:ext>
            </a:extLst>
          </p:cNvPr>
          <p:cNvSpPr/>
          <p:nvPr userDrawn="1"/>
        </p:nvSpPr>
        <p:spPr>
          <a:xfrm>
            <a:off x="291917" y="6375554"/>
            <a:ext cx="1502229" cy="3300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3" name="Rectangle 12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4" name="Rectangle 13" hidden="1"/>
          <p:cNvSpPr/>
          <p:nvPr userDrawn="1">
            <p:custDataLst>
              <p:tags r:id="rId2"/>
            </p:custDataLst>
          </p:nvPr>
        </p:nvSpPr>
        <p:spPr>
          <a:xfrm>
            <a:off x="357188" y="301336"/>
            <a:ext cx="8548273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6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917" y="6376416"/>
            <a:ext cx="1091539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10659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385762" y="1828801"/>
            <a:ext cx="5383666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122058"/>
            <a:ext cx="5383666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8" name="MIO_LOGOPLACEHOLDER#LowerLeftSmallStandard" hidden="1">
            <a:extLst>
              <a:ext uri="{FF2B5EF4-FFF2-40B4-BE49-F238E27FC236}">
                <a16:creationId xmlns:a16="http://schemas.microsoft.com/office/drawing/2014/main" id="{5C5A7F7E-7FE4-4B34-BD13-89633E458B26}"/>
              </a:ext>
            </a:extLst>
          </p:cNvPr>
          <p:cNvSpPr/>
          <p:nvPr userDrawn="1"/>
        </p:nvSpPr>
        <p:spPr>
          <a:xfrm>
            <a:off x="291917" y="6375554"/>
            <a:ext cx="1502229" cy="3300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0" name="Rectangle 9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2" name="Rectangle 11" hidden="1"/>
          <p:cNvSpPr/>
          <p:nvPr userDrawn="1">
            <p:custDataLst>
              <p:tags r:id="rId2"/>
            </p:custDataLst>
          </p:nvPr>
        </p:nvSpPr>
        <p:spPr>
          <a:xfrm>
            <a:off x="357188" y="301336"/>
            <a:ext cx="8548273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4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917" y="6376416"/>
            <a:ext cx="1091539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05981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5762" y="1104901"/>
            <a:ext cx="4033838" cy="28527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>
          <a:xfrm>
            <a:off x="385762" y="4122058"/>
            <a:ext cx="4033838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0" name="Photo">
            <a:extLst>
              <a:ext uri="{FF2B5EF4-FFF2-40B4-BE49-F238E27FC236}">
                <a16:creationId xmlns:a16="http://schemas.microsoft.com/office/drawing/2014/main" id="{8268283A-D91D-4D73-9EBF-3B34754D95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00575" y="0"/>
            <a:ext cx="4733925" cy="6858000"/>
          </a:xfrm>
          <a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t" anchorCtr="0"/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lvl1pPr>
          </a:lstStyle>
          <a:p>
            <a:endParaRPr lang="en-US" dirty="0"/>
          </a:p>
        </p:txBody>
      </p:sp>
      <p:sp>
        <p:nvSpPr>
          <p:cNvPr id="9" name="MIO_LOGOPLACEHOLDER#LowerLeftSmallStandard" hidden="1">
            <a:extLst>
              <a:ext uri="{FF2B5EF4-FFF2-40B4-BE49-F238E27FC236}">
                <a16:creationId xmlns:a16="http://schemas.microsoft.com/office/drawing/2014/main" id="{5C5A7F7E-7FE4-4B34-BD13-89633E458B26}"/>
              </a:ext>
            </a:extLst>
          </p:cNvPr>
          <p:cNvSpPr/>
          <p:nvPr userDrawn="1"/>
        </p:nvSpPr>
        <p:spPr>
          <a:xfrm>
            <a:off x="291917" y="6375554"/>
            <a:ext cx="1502229" cy="3300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2" name="Rectangle 11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3" name="Rectangle 12" hidden="1"/>
          <p:cNvSpPr/>
          <p:nvPr userDrawn="1">
            <p:custDataLst>
              <p:tags r:id="rId2"/>
            </p:custDataLst>
          </p:nvPr>
        </p:nvSpPr>
        <p:spPr>
          <a:xfrm>
            <a:off x="357188" y="301336"/>
            <a:ext cx="8548273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5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917" y="6376416"/>
            <a:ext cx="1091539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26783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IO_LOGOPLACEHOLDER#CenterBigStandard" hidden="1">
            <a:extLst>
              <a:ext uri="{FF2B5EF4-FFF2-40B4-BE49-F238E27FC236}">
                <a16:creationId xmlns:a16="http://schemas.microsoft.com/office/drawing/2014/main" id="{1733AA78-4AB3-4ED8-9E4B-FCB722703EAD}"/>
              </a:ext>
            </a:extLst>
          </p:cNvPr>
          <p:cNvSpPr/>
          <p:nvPr userDrawn="1"/>
        </p:nvSpPr>
        <p:spPr>
          <a:xfrm>
            <a:off x="1755321" y="1828800"/>
            <a:ext cx="5723165" cy="2857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8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7471" y="1901353"/>
            <a:ext cx="5724144" cy="172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894860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aker name"/>
          <p:cNvSpPr>
            <a:spLocks noGrp="1"/>
          </p:cNvSpPr>
          <p:nvPr>
            <p:ph type="title" hasCustomPrompt="1"/>
          </p:nvPr>
        </p:nvSpPr>
        <p:spPr bwMode="gray">
          <a:xfrm>
            <a:off x="385762" y="3904343"/>
            <a:ext cx="5383666" cy="482887"/>
          </a:xfrm>
        </p:spPr>
        <p:txBody>
          <a:bodyPr anchor="b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Speaker 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452943"/>
            <a:ext cx="5383666" cy="325534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hone/email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4855804"/>
            <a:ext cx="5383666" cy="365125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Tel: 123.456.7890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 userDrawn="1"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Thank you or main 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371474" y="638629"/>
            <a:ext cx="5385816" cy="2559019"/>
          </a:xfrm>
        </p:spPr>
        <p:txBody>
          <a:bodyPr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closing language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371472" y="3177964"/>
            <a:ext cx="5385816" cy="46491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subhead if needed</a:t>
            </a:r>
          </a:p>
        </p:txBody>
      </p:sp>
      <p:sp>
        <p:nvSpPr>
          <p:cNvPr id="14" name="MIO_LOGOPLACEHOLDER#LowerLeftSmallStandard" hidden="1">
            <a:extLst>
              <a:ext uri="{FF2B5EF4-FFF2-40B4-BE49-F238E27FC236}">
                <a16:creationId xmlns:a16="http://schemas.microsoft.com/office/drawing/2014/main" id="{5C5A7F7E-7FE4-4B34-BD13-89633E458B26}"/>
              </a:ext>
            </a:extLst>
          </p:cNvPr>
          <p:cNvSpPr/>
          <p:nvPr userDrawn="1"/>
        </p:nvSpPr>
        <p:spPr>
          <a:xfrm>
            <a:off x="291917" y="6375554"/>
            <a:ext cx="1502229" cy="3300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6" name="Rectangle 15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7" name="Rectangle 16" hidden="1"/>
          <p:cNvSpPr/>
          <p:nvPr userDrawn="1">
            <p:custDataLst>
              <p:tags r:id="rId2"/>
            </p:custDataLst>
          </p:nvPr>
        </p:nvSpPr>
        <p:spPr>
          <a:xfrm>
            <a:off x="357188" y="301336"/>
            <a:ext cx="8548273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9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917" y="6376416"/>
            <a:ext cx="1091539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282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A95F195-5643-4457-A4A3-D6C0E6CDF316}" type="slidenum">
              <a:rPr lang="en-US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082019"/>
      </p:ext>
    </p:extLst>
  </p:cSld>
  <p:clrMapOvr>
    <a:masterClrMapping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077622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Divider Slide | orange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750399" y="2415961"/>
            <a:ext cx="7772400" cy="12233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45179" y="3815531"/>
            <a:ext cx="7772400" cy="5461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OPTUM_®_RG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" y="473968"/>
            <a:ext cx="1526583" cy="47978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64427" y="6027549"/>
            <a:ext cx="8222373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64427" y="1089890"/>
            <a:ext cx="8222373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743866"/>
      </p:ext>
    </p:extLst>
  </p:cSld>
  <p:clrMapOvr>
    <a:masterClrMapping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023360" cy="2468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63440" y="1143000"/>
            <a:ext cx="4023360" cy="2468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57200" y="3808475"/>
            <a:ext cx="4023360" cy="2468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4663440" y="3808475"/>
            <a:ext cx="4023360" cy="2468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546479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1853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charset="0"/>
                <a:ea typeface="Arial Unicode MS" pitchFamily="34" charset="-128"/>
                <a:cs typeface="Arial" charset="0"/>
              </a:defRPr>
            </a:lvl1pPr>
          </a:lstStyle>
          <a:p>
            <a:pPr>
              <a:defRPr/>
            </a:pPr>
            <a:fld id="{69AF5146-07CB-48BB-954A-19934ABBABC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09394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B6132E-9489-403E-9C70-A5EC8D1E6C77}" type="slidenum">
              <a:rPr lang="en-US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2349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135" indent="0">
              <a:buNone/>
              <a:defRPr sz="1200"/>
            </a:lvl2pPr>
            <a:lvl3pPr marL="912264" indent="0">
              <a:buNone/>
              <a:defRPr sz="1000"/>
            </a:lvl3pPr>
            <a:lvl4pPr marL="1368397" indent="0">
              <a:buNone/>
              <a:defRPr sz="900"/>
            </a:lvl4pPr>
            <a:lvl5pPr marL="1824527" indent="0">
              <a:buNone/>
              <a:defRPr sz="900"/>
            </a:lvl5pPr>
            <a:lvl6pPr marL="2280660" indent="0">
              <a:buNone/>
              <a:defRPr sz="900"/>
            </a:lvl6pPr>
            <a:lvl7pPr marL="2736791" indent="0">
              <a:buNone/>
              <a:defRPr sz="900"/>
            </a:lvl7pPr>
            <a:lvl8pPr marL="3192925" indent="0">
              <a:buNone/>
              <a:defRPr sz="900"/>
            </a:lvl8pPr>
            <a:lvl9pPr marL="36490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58319B7-B15C-4726-9D61-72AFAC82B70E}" type="slidenum">
              <a:rPr lang="en-US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8420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135" indent="0">
              <a:buNone/>
              <a:defRPr sz="2800"/>
            </a:lvl2pPr>
            <a:lvl3pPr marL="912264" indent="0">
              <a:buNone/>
              <a:defRPr sz="2400"/>
            </a:lvl3pPr>
            <a:lvl4pPr marL="1368397" indent="0">
              <a:buNone/>
              <a:defRPr sz="2000"/>
            </a:lvl4pPr>
            <a:lvl5pPr marL="1824527" indent="0">
              <a:buNone/>
              <a:defRPr sz="2000"/>
            </a:lvl5pPr>
            <a:lvl6pPr marL="2280660" indent="0">
              <a:buNone/>
              <a:defRPr sz="2000"/>
            </a:lvl6pPr>
            <a:lvl7pPr marL="2736791" indent="0">
              <a:buNone/>
              <a:defRPr sz="2000"/>
            </a:lvl7pPr>
            <a:lvl8pPr marL="3192925" indent="0">
              <a:buNone/>
              <a:defRPr sz="2000"/>
            </a:lvl8pPr>
            <a:lvl9pPr marL="3649055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135" indent="0">
              <a:buNone/>
              <a:defRPr sz="1200"/>
            </a:lvl2pPr>
            <a:lvl3pPr marL="912264" indent="0">
              <a:buNone/>
              <a:defRPr sz="1000"/>
            </a:lvl3pPr>
            <a:lvl4pPr marL="1368397" indent="0">
              <a:buNone/>
              <a:defRPr sz="900"/>
            </a:lvl4pPr>
            <a:lvl5pPr marL="1824527" indent="0">
              <a:buNone/>
              <a:defRPr sz="900"/>
            </a:lvl5pPr>
            <a:lvl6pPr marL="2280660" indent="0">
              <a:buNone/>
              <a:defRPr sz="900"/>
            </a:lvl6pPr>
            <a:lvl7pPr marL="2736791" indent="0">
              <a:buNone/>
              <a:defRPr sz="900"/>
            </a:lvl7pPr>
            <a:lvl8pPr marL="3192925" indent="0">
              <a:buNone/>
              <a:defRPr sz="900"/>
            </a:lvl8pPr>
            <a:lvl9pPr marL="36490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C91034C-00D1-4EA6-B256-7AD695C56CE4}" type="slidenum">
              <a:rPr lang="en-US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2364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22EDEDF-BC38-4795-BDAD-47C50AFEEA66}" type="slidenum">
              <a:rPr lang="en-US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83170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152420"/>
            <a:ext cx="2057400" cy="60182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52420"/>
            <a:ext cx="6019800" cy="60182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507CFE-1E38-4278-B1C8-84028B156FFE}" type="slidenum">
              <a:rPr lang="en-US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662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auto">
          <a:xfrm>
            <a:off x="0" y="5105400"/>
            <a:ext cx="9144000" cy="1752600"/>
          </a:xfrm>
          <a:prstGeom prst="rect">
            <a:avLst/>
          </a:prstGeom>
          <a:solidFill>
            <a:srgbClr val="E877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11" tIns="45657" rIns="91311" bIns="45657" anchor="ctr"/>
          <a:lstStyle/>
          <a:p>
            <a:pPr algn="ctr" eaLnBrk="0" hangingPunct="0">
              <a:lnSpc>
                <a:spcPct val="95000"/>
              </a:lnSpc>
            </a:pPr>
            <a:endParaRPr lang="en-US" sz="2000" dirty="0">
              <a:solidFill>
                <a:srgbClr val="FFFFFF"/>
              </a:solidFill>
              <a:ea typeface="MS PGothic" pitchFamily="34" charset="-128"/>
            </a:endParaRPr>
          </a:p>
        </p:txBody>
      </p:sp>
      <p:pic>
        <p:nvPicPr>
          <p:cNvPr id="5" name="Picture 2" descr="Optum_RGB_PP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4" y="228600"/>
            <a:ext cx="2157413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Optum_ColorBand-02"/>
          <p:cNvPicPr preferRelativeResize="0"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008564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362212" y="2682875"/>
            <a:ext cx="6124575" cy="647700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475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362212" y="5486400"/>
            <a:ext cx="6124575" cy="838200"/>
          </a:xfrm>
        </p:spPr>
        <p:txBody>
          <a:bodyPr/>
          <a:lstStyle>
            <a:lvl1pPr>
              <a:spcAft>
                <a:spcPct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191616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3AB642-0244-4CCF-87A0-4A87AEF304DD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61705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560" indent="0">
              <a:buNone/>
              <a:defRPr sz="1800"/>
            </a:lvl2pPr>
            <a:lvl3pPr marL="913117" indent="0">
              <a:buNone/>
              <a:defRPr sz="1600"/>
            </a:lvl3pPr>
            <a:lvl4pPr marL="1369677" indent="0">
              <a:buNone/>
              <a:defRPr sz="1400"/>
            </a:lvl4pPr>
            <a:lvl5pPr marL="1826235" indent="0">
              <a:buNone/>
              <a:defRPr sz="1400"/>
            </a:lvl5pPr>
            <a:lvl6pPr marL="2282796" indent="0">
              <a:buNone/>
              <a:defRPr sz="1400"/>
            </a:lvl6pPr>
            <a:lvl7pPr marL="2739352" indent="0">
              <a:buNone/>
              <a:defRPr sz="1400"/>
            </a:lvl7pPr>
            <a:lvl8pPr marL="3195913" indent="0">
              <a:buNone/>
              <a:defRPr sz="1400"/>
            </a:lvl8pPr>
            <a:lvl9pPr marL="365247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DA207C-9194-4EC7-880A-53879378DBC0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14474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4" y="990600"/>
            <a:ext cx="4037013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90600"/>
            <a:ext cx="4038600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01720A-4139-49B5-9645-2A4DE148C35C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77648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560" indent="0">
              <a:buNone/>
              <a:defRPr sz="2000" b="1"/>
            </a:lvl2pPr>
            <a:lvl3pPr marL="913117" indent="0">
              <a:buNone/>
              <a:defRPr sz="1800" b="1"/>
            </a:lvl3pPr>
            <a:lvl4pPr marL="1369677" indent="0">
              <a:buNone/>
              <a:defRPr sz="1600" b="1"/>
            </a:lvl4pPr>
            <a:lvl5pPr marL="1826235" indent="0">
              <a:buNone/>
              <a:defRPr sz="1600" b="1"/>
            </a:lvl5pPr>
            <a:lvl6pPr marL="2282796" indent="0">
              <a:buNone/>
              <a:defRPr sz="1600" b="1"/>
            </a:lvl6pPr>
            <a:lvl7pPr marL="2739352" indent="0">
              <a:buNone/>
              <a:defRPr sz="1600" b="1"/>
            </a:lvl7pPr>
            <a:lvl8pPr marL="3195913" indent="0">
              <a:buNone/>
              <a:defRPr sz="1600" b="1"/>
            </a:lvl8pPr>
            <a:lvl9pPr marL="365247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560" indent="0">
              <a:buNone/>
              <a:defRPr sz="2000" b="1"/>
            </a:lvl2pPr>
            <a:lvl3pPr marL="913117" indent="0">
              <a:buNone/>
              <a:defRPr sz="1800" b="1"/>
            </a:lvl3pPr>
            <a:lvl4pPr marL="1369677" indent="0">
              <a:buNone/>
              <a:defRPr sz="1600" b="1"/>
            </a:lvl4pPr>
            <a:lvl5pPr marL="1826235" indent="0">
              <a:buNone/>
              <a:defRPr sz="1600" b="1"/>
            </a:lvl5pPr>
            <a:lvl6pPr marL="2282796" indent="0">
              <a:buNone/>
              <a:defRPr sz="1600" b="1"/>
            </a:lvl6pPr>
            <a:lvl7pPr marL="2739352" indent="0">
              <a:buNone/>
              <a:defRPr sz="1600" b="1"/>
            </a:lvl7pPr>
            <a:lvl8pPr marL="3195913" indent="0">
              <a:buNone/>
              <a:defRPr sz="1600" b="1"/>
            </a:lvl8pPr>
            <a:lvl9pPr marL="365247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FF79BA-64FB-48B8-BEC5-A46CD5CCDA54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17975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8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2897" indent="0">
              <a:buNone/>
              <a:defRPr sz="1800"/>
            </a:lvl2pPr>
            <a:lvl3pPr marL="905784" indent="0">
              <a:buNone/>
              <a:defRPr sz="1600"/>
            </a:lvl3pPr>
            <a:lvl4pPr marL="1358673" indent="0">
              <a:buNone/>
              <a:defRPr sz="1400"/>
            </a:lvl4pPr>
            <a:lvl5pPr marL="1811561" indent="0">
              <a:buNone/>
              <a:defRPr sz="1400"/>
            </a:lvl5pPr>
            <a:lvl6pPr marL="2264452" indent="0">
              <a:buNone/>
              <a:defRPr sz="1400"/>
            </a:lvl6pPr>
            <a:lvl7pPr marL="2717338" indent="0">
              <a:buNone/>
              <a:defRPr sz="1400"/>
            </a:lvl7pPr>
            <a:lvl8pPr marL="3170231" indent="0">
              <a:buNone/>
              <a:defRPr sz="1400"/>
            </a:lvl8pPr>
            <a:lvl9pPr marL="362312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charset="0"/>
                <a:ea typeface="Arial Unicode MS" pitchFamily="34" charset="-128"/>
                <a:cs typeface="Arial" charset="0"/>
              </a:defRPr>
            </a:lvl1pPr>
          </a:lstStyle>
          <a:p>
            <a:pPr>
              <a:defRPr/>
            </a:pPr>
            <a:fld id="{CDADC3EF-1F70-4504-97E1-E2BA8645A40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97131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14F699-B686-4F96-8D47-657AF8084C49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82170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837CC2-23A9-4860-9509-AB59A6E4C1B9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37139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560" indent="0">
              <a:buNone/>
              <a:defRPr sz="1200"/>
            </a:lvl2pPr>
            <a:lvl3pPr marL="913117" indent="0">
              <a:buNone/>
              <a:defRPr sz="1000"/>
            </a:lvl3pPr>
            <a:lvl4pPr marL="1369677" indent="0">
              <a:buNone/>
              <a:defRPr sz="900"/>
            </a:lvl4pPr>
            <a:lvl5pPr marL="1826235" indent="0">
              <a:buNone/>
              <a:defRPr sz="900"/>
            </a:lvl5pPr>
            <a:lvl6pPr marL="2282796" indent="0">
              <a:buNone/>
              <a:defRPr sz="900"/>
            </a:lvl6pPr>
            <a:lvl7pPr marL="2739352" indent="0">
              <a:buNone/>
              <a:defRPr sz="900"/>
            </a:lvl7pPr>
            <a:lvl8pPr marL="3195913" indent="0">
              <a:buNone/>
              <a:defRPr sz="900"/>
            </a:lvl8pPr>
            <a:lvl9pPr marL="365247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CC438-11C6-4C39-9497-B00836AC71BF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45347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560" indent="0">
              <a:buNone/>
              <a:defRPr sz="2800"/>
            </a:lvl2pPr>
            <a:lvl3pPr marL="913117" indent="0">
              <a:buNone/>
              <a:defRPr sz="2400"/>
            </a:lvl3pPr>
            <a:lvl4pPr marL="1369677" indent="0">
              <a:buNone/>
              <a:defRPr sz="2000"/>
            </a:lvl4pPr>
            <a:lvl5pPr marL="1826235" indent="0">
              <a:buNone/>
              <a:defRPr sz="2000"/>
            </a:lvl5pPr>
            <a:lvl6pPr marL="2282796" indent="0">
              <a:buNone/>
              <a:defRPr sz="2000"/>
            </a:lvl6pPr>
            <a:lvl7pPr marL="2739352" indent="0">
              <a:buNone/>
              <a:defRPr sz="2000"/>
            </a:lvl7pPr>
            <a:lvl8pPr marL="3195913" indent="0">
              <a:buNone/>
              <a:defRPr sz="2000"/>
            </a:lvl8pPr>
            <a:lvl9pPr marL="365247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560" indent="0">
              <a:buNone/>
              <a:defRPr sz="1200"/>
            </a:lvl2pPr>
            <a:lvl3pPr marL="913117" indent="0">
              <a:buNone/>
              <a:defRPr sz="1000"/>
            </a:lvl3pPr>
            <a:lvl4pPr marL="1369677" indent="0">
              <a:buNone/>
              <a:defRPr sz="900"/>
            </a:lvl4pPr>
            <a:lvl5pPr marL="1826235" indent="0">
              <a:buNone/>
              <a:defRPr sz="900"/>
            </a:lvl5pPr>
            <a:lvl6pPr marL="2282796" indent="0">
              <a:buNone/>
              <a:defRPr sz="900"/>
            </a:lvl6pPr>
            <a:lvl7pPr marL="2739352" indent="0">
              <a:buNone/>
              <a:defRPr sz="900"/>
            </a:lvl7pPr>
            <a:lvl8pPr marL="3195913" indent="0">
              <a:buNone/>
              <a:defRPr sz="900"/>
            </a:lvl8pPr>
            <a:lvl9pPr marL="365247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46B0D5-7D03-4975-ABB5-F9AAD49EF5CF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14864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5C6BB9-7C74-45DF-BEEE-2B475066E2D0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46056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152400"/>
            <a:ext cx="20574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52400"/>
            <a:ext cx="6019800" cy="588327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131EAF-896B-4B6F-82E9-A9C78B4BB7C7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10016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5097475"/>
            <a:ext cx="9144000" cy="1760537"/>
          </a:xfrm>
          <a:prstGeom prst="rect">
            <a:avLst/>
          </a:prstGeom>
          <a:solidFill>
            <a:srgbClr val="E877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11" tIns="45657" rIns="91311" bIns="45657" anchor="ctr"/>
          <a:lstStyle/>
          <a:p>
            <a:pPr algn="ctr" eaLnBrk="0" hangingPunct="0">
              <a:lnSpc>
                <a:spcPct val="95000"/>
              </a:lnSpc>
            </a:pPr>
            <a:endParaRPr lang="en-US" dirty="0">
              <a:solidFill>
                <a:srgbClr val="FFFFFF"/>
              </a:solidFill>
              <a:ea typeface="MS PGothic" pitchFamily="34" charset="-128"/>
            </a:endParaRPr>
          </a:p>
        </p:txBody>
      </p:sp>
      <p:pic>
        <p:nvPicPr>
          <p:cNvPr id="5" name="Picture 11" descr="Optum_ColorBand-0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008564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 descr="Optum_RGB_P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4" y="228600"/>
            <a:ext cx="2157413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>
            <a:spLocks noChangeArrowheads="1"/>
          </p:cNvSpPr>
          <p:nvPr userDrawn="1"/>
        </p:nvSpPr>
        <p:spPr bwMode="auto">
          <a:xfrm>
            <a:off x="0" y="5097475"/>
            <a:ext cx="9144000" cy="1760537"/>
          </a:xfrm>
          <a:prstGeom prst="rect">
            <a:avLst/>
          </a:prstGeom>
          <a:solidFill>
            <a:srgbClr val="E877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11" tIns="45657" rIns="91311" bIns="45657" anchor="ctr"/>
          <a:lstStyle/>
          <a:p>
            <a:pPr algn="ctr" eaLnBrk="0" hangingPunct="0">
              <a:lnSpc>
                <a:spcPct val="95000"/>
              </a:lnSpc>
            </a:pPr>
            <a:endParaRPr lang="en-US" dirty="0">
              <a:solidFill>
                <a:srgbClr val="FFFFFF"/>
              </a:solidFill>
              <a:ea typeface="MS PGothic" pitchFamily="34" charset="-128"/>
            </a:endParaRPr>
          </a:p>
        </p:txBody>
      </p:sp>
      <p:pic>
        <p:nvPicPr>
          <p:cNvPr id="8" name="Picture 11" descr="Optum_ColorBand-02"/>
          <p:cNvPicPr preferRelativeResize="0"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008564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 descr="Optum_RGB_PP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4" y="228600"/>
            <a:ext cx="2157413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016000" y="2456434"/>
            <a:ext cx="7772400" cy="1150366"/>
          </a:xfrm>
        </p:spPr>
        <p:txBody>
          <a:bodyPr anchor="ctr">
            <a:noAutofit/>
          </a:bodyPr>
          <a:lstStyle>
            <a:lvl1pPr algn="l"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1016000" y="5270504"/>
            <a:ext cx="7772400" cy="1384300"/>
          </a:xfrm>
        </p:spPr>
        <p:txBody>
          <a:bodyPr>
            <a:norm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1pPr>
            <a:lvl2pPr marL="456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2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5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2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3296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8" y="152400"/>
            <a:ext cx="8226425" cy="61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4" y="990600"/>
            <a:ext cx="8228013" cy="5045075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3BEE6D-EBA6-4A1C-95C9-F2EDF692F649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56261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ptum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4" y="228600"/>
            <a:ext cx="2157413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Optum_ColorBand-02"/>
          <p:cNvPicPr preferRelativeResize="0"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008564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362212" y="2682875"/>
            <a:ext cx="6124575" cy="647700"/>
          </a:xfrm>
        </p:spPr>
        <p:txBody>
          <a:bodyPr anchor="ctr"/>
          <a:lstStyle>
            <a:lvl1pPr>
              <a:defRPr sz="24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362212" y="3581400"/>
            <a:ext cx="6124575" cy="838200"/>
          </a:xfrm>
        </p:spPr>
        <p:txBody>
          <a:bodyPr/>
          <a:lstStyle>
            <a:lvl1pPr>
              <a:spcAft>
                <a:spcPct val="0"/>
              </a:spcAft>
              <a:defRPr sz="12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371792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1958C-C9B9-42A8-8C40-F060A8C99AC0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44058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4" y="960457"/>
            <a:ext cx="4037013" cy="5210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60457"/>
            <a:ext cx="4038600" cy="5210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charset="0"/>
                <a:ea typeface="Arial Unicode MS" pitchFamily="34" charset="-128"/>
                <a:cs typeface="Arial" charset="0"/>
              </a:defRPr>
            </a:lvl1pPr>
          </a:lstStyle>
          <a:p>
            <a:pPr>
              <a:defRPr/>
            </a:pPr>
            <a:fld id="{1145C0D1-E8EC-41CE-9604-208DF2C6D1F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98163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560" indent="0">
              <a:buNone/>
              <a:defRPr sz="1800"/>
            </a:lvl2pPr>
            <a:lvl3pPr marL="913117" indent="0">
              <a:buNone/>
              <a:defRPr sz="1600"/>
            </a:lvl3pPr>
            <a:lvl4pPr marL="1369677" indent="0">
              <a:buNone/>
              <a:defRPr sz="1400"/>
            </a:lvl4pPr>
            <a:lvl5pPr marL="1826235" indent="0">
              <a:buNone/>
              <a:defRPr sz="1400"/>
            </a:lvl5pPr>
            <a:lvl6pPr marL="2282796" indent="0">
              <a:buNone/>
              <a:defRPr sz="1400"/>
            </a:lvl6pPr>
            <a:lvl7pPr marL="2739352" indent="0">
              <a:buNone/>
              <a:defRPr sz="1400"/>
            </a:lvl7pPr>
            <a:lvl8pPr marL="3195913" indent="0">
              <a:buNone/>
              <a:defRPr sz="1400"/>
            </a:lvl8pPr>
            <a:lvl9pPr marL="365247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6E61A1-F99C-44E2-9B0D-9F5792F9AFC4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22057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990600"/>
            <a:ext cx="4038600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90600"/>
            <a:ext cx="4038600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F3A4A-BBF2-4181-ACE9-8F793428533D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22377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560" indent="0">
              <a:buNone/>
              <a:defRPr sz="2000" b="1"/>
            </a:lvl2pPr>
            <a:lvl3pPr marL="913117" indent="0">
              <a:buNone/>
              <a:defRPr sz="1800" b="1"/>
            </a:lvl3pPr>
            <a:lvl4pPr marL="1369677" indent="0">
              <a:buNone/>
              <a:defRPr sz="1600" b="1"/>
            </a:lvl4pPr>
            <a:lvl5pPr marL="1826235" indent="0">
              <a:buNone/>
              <a:defRPr sz="1600" b="1"/>
            </a:lvl5pPr>
            <a:lvl6pPr marL="2282796" indent="0">
              <a:buNone/>
              <a:defRPr sz="1600" b="1"/>
            </a:lvl6pPr>
            <a:lvl7pPr marL="2739352" indent="0">
              <a:buNone/>
              <a:defRPr sz="1600" b="1"/>
            </a:lvl7pPr>
            <a:lvl8pPr marL="3195913" indent="0">
              <a:buNone/>
              <a:defRPr sz="1600" b="1"/>
            </a:lvl8pPr>
            <a:lvl9pPr marL="365247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560" indent="0">
              <a:buNone/>
              <a:defRPr sz="2000" b="1"/>
            </a:lvl2pPr>
            <a:lvl3pPr marL="913117" indent="0">
              <a:buNone/>
              <a:defRPr sz="1800" b="1"/>
            </a:lvl3pPr>
            <a:lvl4pPr marL="1369677" indent="0">
              <a:buNone/>
              <a:defRPr sz="1600" b="1"/>
            </a:lvl4pPr>
            <a:lvl5pPr marL="1826235" indent="0">
              <a:buNone/>
              <a:defRPr sz="1600" b="1"/>
            </a:lvl5pPr>
            <a:lvl6pPr marL="2282796" indent="0">
              <a:buNone/>
              <a:defRPr sz="1600" b="1"/>
            </a:lvl6pPr>
            <a:lvl7pPr marL="2739352" indent="0">
              <a:buNone/>
              <a:defRPr sz="1600" b="1"/>
            </a:lvl7pPr>
            <a:lvl8pPr marL="3195913" indent="0">
              <a:buNone/>
              <a:defRPr sz="1600" b="1"/>
            </a:lvl8pPr>
            <a:lvl9pPr marL="365247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BD23EC-72A1-4A6B-9691-54BD553A9D55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37431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445ACE-5907-4BDD-BCBD-8956C44887EB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22606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DDDCA-AECE-42EE-9118-024852F689FA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73483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560" indent="0">
              <a:buNone/>
              <a:defRPr sz="1200"/>
            </a:lvl2pPr>
            <a:lvl3pPr marL="913117" indent="0">
              <a:buNone/>
              <a:defRPr sz="1000"/>
            </a:lvl3pPr>
            <a:lvl4pPr marL="1369677" indent="0">
              <a:buNone/>
              <a:defRPr sz="900"/>
            </a:lvl4pPr>
            <a:lvl5pPr marL="1826235" indent="0">
              <a:buNone/>
              <a:defRPr sz="900"/>
            </a:lvl5pPr>
            <a:lvl6pPr marL="2282796" indent="0">
              <a:buNone/>
              <a:defRPr sz="900"/>
            </a:lvl6pPr>
            <a:lvl7pPr marL="2739352" indent="0">
              <a:buNone/>
              <a:defRPr sz="900"/>
            </a:lvl7pPr>
            <a:lvl8pPr marL="3195913" indent="0">
              <a:buNone/>
              <a:defRPr sz="900"/>
            </a:lvl8pPr>
            <a:lvl9pPr marL="365247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DFE2C0-AD05-4613-8E64-2AC21D0A96D8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96528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560" indent="0">
              <a:buNone/>
              <a:defRPr sz="2800"/>
            </a:lvl2pPr>
            <a:lvl3pPr marL="913117" indent="0">
              <a:buNone/>
              <a:defRPr sz="2400"/>
            </a:lvl3pPr>
            <a:lvl4pPr marL="1369677" indent="0">
              <a:buNone/>
              <a:defRPr sz="2000"/>
            </a:lvl4pPr>
            <a:lvl5pPr marL="1826235" indent="0">
              <a:buNone/>
              <a:defRPr sz="2000"/>
            </a:lvl5pPr>
            <a:lvl6pPr marL="2282796" indent="0">
              <a:buNone/>
              <a:defRPr sz="2000"/>
            </a:lvl6pPr>
            <a:lvl7pPr marL="2739352" indent="0">
              <a:buNone/>
              <a:defRPr sz="2000"/>
            </a:lvl7pPr>
            <a:lvl8pPr marL="3195913" indent="0">
              <a:buNone/>
              <a:defRPr sz="2000"/>
            </a:lvl8pPr>
            <a:lvl9pPr marL="365247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560" indent="0">
              <a:buNone/>
              <a:defRPr sz="1200"/>
            </a:lvl2pPr>
            <a:lvl3pPr marL="913117" indent="0">
              <a:buNone/>
              <a:defRPr sz="1000"/>
            </a:lvl3pPr>
            <a:lvl4pPr marL="1369677" indent="0">
              <a:buNone/>
              <a:defRPr sz="900"/>
            </a:lvl4pPr>
            <a:lvl5pPr marL="1826235" indent="0">
              <a:buNone/>
              <a:defRPr sz="900"/>
            </a:lvl5pPr>
            <a:lvl6pPr marL="2282796" indent="0">
              <a:buNone/>
              <a:defRPr sz="900"/>
            </a:lvl6pPr>
            <a:lvl7pPr marL="2739352" indent="0">
              <a:buNone/>
              <a:defRPr sz="900"/>
            </a:lvl7pPr>
            <a:lvl8pPr marL="3195913" indent="0">
              <a:buNone/>
              <a:defRPr sz="900"/>
            </a:lvl8pPr>
            <a:lvl9pPr marL="365247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7CBF0-638C-4CBF-A345-9773AE212587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705632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B10458-4822-48AD-BC75-504B9943B913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95800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152400"/>
            <a:ext cx="20574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52400"/>
            <a:ext cx="60198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FAC60C-4544-462B-813B-F0284455E07C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82012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Optum_RGB_PPT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2157413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Optum_ColorBand-02"/>
          <p:cNvPicPr preferRelativeResize="0">
            <a:picLocks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008564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5"/>
          <p:cNvSpPr>
            <a:spLocks noChangeArrowheads="1"/>
          </p:cNvSpPr>
          <p:nvPr userDrawn="1"/>
        </p:nvSpPr>
        <p:spPr bwMode="auto">
          <a:xfrm>
            <a:off x="2362200" y="6307138"/>
            <a:ext cx="2741613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pPr>
              <a:lnSpc>
                <a:spcPct val="95000"/>
              </a:lnSpc>
              <a:buClr>
                <a:srgbClr val="D45D00"/>
              </a:buClr>
            </a:pPr>
            <a:endParaRPr lang="en-US" sz="1000" dirty="0">
              <a:solidFill>
                <a:srgbClr val="63666A"/>
              </a:solidFill>
              <a:latin typeface="Arial" pitchFamily="34" charset="0"/>
              <a:ea typeface="Geneva" charset="-128"/>
            </a:endParaRP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5448300"/>
            <a:ext cx="6096000" cy="342900"/>
          </a:xfr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5791201"/>
            <a:ext cx="4800600" cy="547688"/>
          </a:xfrm>
        </p:spPr>
        <p:txBody>
          <a:bodyPr/>
          <a:lstStyle>
            <a:lvl1pPr>
              <a:spcAft>
                <a:spcPct val="0"/>
              </a:spcAft>
              <a:defRPr sz="12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1551187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2897" indent="0">
              <a:buNone/>
              <a:defRPr sz="2000" b="1"/>
            </a:lvl2pPr>
            <a:lvl3pPr marL="905784" indent="0">
              <a:buNone/>
              <a:defRPr sz="1800" b="1"/>
            </a:lvl3pPr>
            <a:lvl4pPr marL="1358673" indent="0">
              <a:buNone/>
              <a:defRPr sz="1600" b="1"/>
            </a:lvl4pPr>
            <a:lvl5pPr marL="1811561" indent="0">
              <a:buNone/>
              <a:defRPr sz="1600" b="1"/>
            </a:lvl5pPr>
            <a:lvl6pPr marL="2264452" indent="0">
              <a:buNone/>
              <a:defRPr sz="1600" b="1"/>
            </a:lvl6pPr>
            <a:lvl7pPr marL="2717338" indent="0">
              <a:buNone/>
              <a:defRPr sz="1600" b="1"/>
            </a:lvl7pPr>
            <a:lvl8pPr marL="3170231" indent="0">
              <a:buNone/>
              <a:defRPr sz="1600" b="1"/>
            </a:lvl8pPr>
            <a:lvl9pPr marL="362312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92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2897" indent="0">
              <a:buNone/>
              <a:defRPr sz="2000" b="1"/>
            </a:lvl2pPr>
            <a:lvl3pPr marL="905784" indent="0">
              <a:buNone/>
              <a:defRPr sz="1800" b="1"/>
            </a:lvl3pPr>
            <a:lvl4pPr marL="1358673" indent="0">
              <a:buNone/>
              <a:defRPr sz="1600" b="1"/>
            </a:lvl4pPr>
            <a:lvl5pPr marL="1811561" indent="0">
              <a:buNone/>
              <a:defRPr sz="1600" b="1"/>
            </a:lvl5pPr>
            <a:lvl6pPr marL="2264452" indent="0">
              <a:buNone/>
              <a:defRPr sz="1600" b="1"/>
            </a:lvl6pPr>
            <a:lvl7pPr marL="2717338" indent="0">
              <a:buNone/>
              <a:defRPr sz="1600" b="1"/>
            </a:lvl7pPr>
            <a:lvl8pPr marL="3170231" indent="0">
              <a:buNone/>
              <a:defRPr sz="1600" b="1"/>
            </a:lvl8pPr>
            <a:lvl9pPr marL="362312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92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charset="0"/>
                <a:ea typeface="Arial Unicode MS" pitchFamily="34" charset="-128"/>
                <a:cs typeface="Arial" charset="0"/>
              </a:defRPr>
            </a:lvl1pPr>
          </a:lstStyle>
          <a:p>
            <a:pPr>
              <a:defRPr/>
            </a:pPr>
            <a:fld id="{64052E2B-12A2-417A-B58E-1C539C2ECC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757006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E366AB-854E-4DA8-B873-520BFA27A870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21054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516811-107E-4250-B5CF-1EB11A9D05CD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4000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1"/>
            <a:ext cx="4037013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90601"/>
            <a:ext cx="4038600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E96E3D-7863-4C51-95D3-7AD522A73B8C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8028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230E3-B5BE-46CF-B1D2-FCAFD07FD208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067471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DB2F7-BF39-46CD-B7D5-60358F4D9A70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79066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3770E2-0A95-4653-9D04-E2460D7FCDD2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59661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3770E2-0A95-4653-9D04-E2460D7FCDD2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-47766" y="0"/>
            <a:ext cx="9191767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95000"/>
              </a:lnSpc>
            </a:pPr>
            <a:endParaRPr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10349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10F93-3164-48F7-AA06-0CDCA8054894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03083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0AF392-D303-4461-8219-4BAB387CF9AF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63868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E7A23A-D379-4621-9F64-874015E933D5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34722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charset="0"/>
                <a:ea typeface="Arial Unicode MS" pitchFamily="34" charset="-128"/>
                <a:cs typeface="Arial" charset="0"/>
              </a:defRPr>
            </a:lvl1pPr>
          </a:lstStyle>
          <a:p>
            <a:pPr>
              <a:defRPr/>
            </a:pPr>
            <a:fld id="{9E92650E-3FE9-4C9F-A237-C702257947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93897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152400"/>
            <a:ext cx="20574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52400"/>
            <a:ext cx="60198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DD592F-6882-46C4-9965-A5A111505EF5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25969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Optum_RGB_PP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2157413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Optum_ColorBand-02"/>
          <p:cNvPicPr preferRelativeResize="0"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5448300"/>
            <a:ext cx="6096000" cy="342900"/>
          </a:xfr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5791200"/>
            <a:ext cx="4800600" cy="547688"/>
          </a:xfrm>
        </p:spPr>
        <p:txBody>
          <a:bodyPr/>
          <a:lstStyle>
            <a:lvl1pPr>
              <a:spcAft>
                <a:spcPct val="0"/>
              </a:spcAft>
              <a:defRPr sz="12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86896865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F5339A-124E-4CE1-B439-5D202D8C7C05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71270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B9896E-4938-43D6-8B5C-4EBEA04505F5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828032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7013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90600"/>
            <a:ext cx="4038600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C9063C-7D4C-410F-A32A-26B28487CE28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521187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227E2-BBC0-4188-9B81-EFB3FF9CD52E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16204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BEA11F-1267-4444-BD9C-82236BE333B2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96383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38E35A-28FB-47F2-8579-6669F4778AF7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19812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87222-AAED-4062-97A9-0AD831CB7F8A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937614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1D569-49DE-4530-810C-A005F610A5EA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019141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charset="0"/>
                <a:ea typeface="Arial Unicode MS" pitchFamily="34" charset="-128"/>
                <a:cs typeface="Arial" charset="0"/>
              </a:defRPr>
            </a:lvl1pPr>
          </a:lstStyle>
          <a:p>
            <a:pPr>
              <a:defRPr/>
            </a:pPr>
            <a:fld id="{67E1D3C3-7963-452C-A434-3F72ADFAE75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562511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A28D4B-A856-4282-B8E1-76D08FCB40D1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19326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152400"/>
            <a:ext cx="20574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52400"/>
            <a:ext cx="60198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5B06D6-B8AB-4FAA-BF87-7D915F319309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38792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0" y="5097465"/>
            <a:ext cx="9144000" cy="1760537"/>
          </a:xfrm>
          <a:prstGeom prst="rect">
            <a:avLst/>
          </a:prstGeom>
          <a:solidFill>
            <a:srgbClr val="E877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18" tIns="45709" rIns="91418" bIns="45709" anchor="ctr"/>
          <a:lstStyle/>
          <a:p>
            <a:pPr algn="ctr" eaLnBrk="0" hangingPunct="0">
              <a:lnSpc>
                <a:spcPct val="95000"/>
              </a:lnSpc>
            </a:pPr>
            <a:endParaRPr lang="en-US" sz="1400" b="1" dirty="0">
              <a:solidFill>
                <a:srgbClr val="FFFFFF"/>
              </a:solidFill>
            </a:endParaRPr>
          </a:p>
        </p:txBody>
      </p:sp>
      <p:pic>
        <p:nvPicPr>
          <p:cNvPr id="11" name="Picture 11" descr="Optum_ColorBand-02"/>
          <p:cNvPicPr preferRelativeResize="0"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008564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 descr="Optum_RGB_PPT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2" y="228600"/>
            <a:ext cx="2157413" cy="67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016000" y="2456434"/>
            <a:ext cx="7772400" cy="1150366"/>
          </a:xfrm>
        </p:spPr>
        <p:txBody>
          <a:bodyPr anchor="ctr">
            <a:noAutofit/>
          </a:bodyPr>
          <a:lstStyle>
            <a:lvl1pPr algn="l"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1016000" y="5270502"/>
            <a:ext cx="7772400" cy="1384300"/>
          </a:xfrm>
        </p:spPr>
        <p:txBody>
          <a:bodyPr>
            <a:norm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1pPr>
            <a:lvl2pPr marL="4570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9483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675"/>
            <a:ext cx="8226425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93838"/>
            <a:ext cx="4037013" cy="4662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493838"/>
            <a:ext cx="4037012" cy="4662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spect="1" noChangeArrowheads="1"/>
          </p:cNvSpPr>
          <p:nvPr>
            <p:ph type="ftr" sz="quarter" idx="10"/>
          </p:nvPr>
        </p:nvSpPr>
        <p:spPr>
          <a:xfrm>
            <a:off x="209550" y="6453188"/>
            <a:ext cx="33528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 eaLnBrk="0" hangingPunct="0">
              <a:lnSpc>
                <a:spcPct val="95000"/>
              </a:lnSpc>
              <a:defRPr/>
            </a:pPr>
            <a:endParaRPr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23034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3" name="Picture 13" descr="Optum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2157413" cy="67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04888" y="5527675"/>
            <a:ext cx="7680325" cy="342900"/>
          </a:xfrm>
        </p:spPr>
        <p:txBody>
          <a:bodyPr/>
          <a:lstStyle>
            <a:lvl1pPr>
              <a:spcAft>
                <a:spcPct val="20000"/>
              </a:spcAft>
              <a:defRPr sz="2000" b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04888" y="5930900"/>
            <a:ext cx="7680325" cy="547688"/>
          </a:xfrm>
        </p:spPr>
        <p:txBody>
          <a:bodyPr/>
          <a:lstStyle>
            <a:lvl1pPr marL="0" indent="0">
              <a:spcAft>
                <a:spcPct val="0"/>
              </a:spcAft>
              <a:buFontTx/>
              <a:buNone/>
              <a:defRPr sz="12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pic>
        <p:nvPicPr>
          <p:cNvPr id="10251" name="Picture 11" descr="Optum_ColorBand-02"/>
          <p:cNvPicPr preferRelativeResize="0"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887908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fld id="{BDFF92A8-16C2-4DDA-9EF6-94622B33C376}" type="slidenum">
              <a:rPr lang="en-US" smtClean="0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8512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9242147-6677-4639-9F3D-CE17646D5801}" type="slidenum">
              <a:rPr lang="en-US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549181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438"/>
            <a:ext cx="4037013" cy="5210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60438"/>
            <a:ext cx="4038600" cy="5210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fld id="{566BAC92-8A24-41A7-A4CE-5CD4F8B11907}" type="slidenum">
              <a:rPr lang="en-US" smtClean="0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9910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5EFF599-39A8-421C-AFDE-286FEF8A2158}" type="slidenum">
              <a:rPr lang="en-US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94906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5CF9A2E-7D05-4797-A589-0ADFD53369D6}" type="slidenum">
              <a:rPr lang="en-US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49857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2897" indent="0">
              <a:buNone/>
              <a:defRPr sz="1200"/>
            </a:lvl2pPr>
            <a:lvl3pPr marL="905784" indent="0">
              <a:buNone/>
              <a:defRPr sz="1000"/>
            </a:lvl3pPr>
            <a:lvl4pPr marL="1358673" indent="0">
              <a:buNone/>
              <a:defRPr sz="900"/>
            </a:lvl4pPr>
            <a:lvl5pPr marL="1811561" indent="0">
              <a:buNone/>
              <a:defRPr sz="900"/>
            </a:lvl5pPr>
            <a:lvl6pPr marL="2264452" indent="0">
              <a:buNone/>
              <a:defRPr sz="900"/>
            </a:lvl6pPr>
            <a:lvl7pPr marL="2717338" indent="0">
              <a:buNone/>
              <a:defRPr sz="900"/>
            </a:lvl7pPr>
            <a:lvl8pPr marL="3170231" indent="0">
              <a:buNone/>
              <a:defRPr sz="900"/>
            </a:lvl8pPr>
            <a:lvl9pPr marL="362312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charset="0"/>
                <a:ea typeface="Arial Unicode MS" pitchFamily="34" charset="-128"/>
                <a:cs typeface="Arial" charset="0"/>
              </a:defRPr>
            </a:lvl1pPr>
          </a:lstStyle>
          <a:p>
            <a:pPr>
              <a:defRPr/>
            </a:pPr>
            <a:fld id="{7377B142-E1B8-41B3-BBC7-722C9FCE4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192353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D0248DC-A90D-44EC-B08C-06A7AFAF2463}" type="slidenum">
              <a:rPr lang="en-US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99097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8367AC0-33DD-4218-994C-146579A234A1}" type="slidenum">
              <a:rPr lang="en-US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851335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7026A3A-3D3F-4FC4-88CD-939BF226CD63}" type="slidenum">
              <a:rPr lang="en-US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011277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5AA757-B5E9-415F-B328-0D8E018B5DA2}" type="slidenum">
              <a:rPr lang="en-US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492348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152400"/>
            <a:ext cx="2057400" cy="60182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52400"/>
            <a:ext cx="6019800" cy="60182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BDA6738-288C-4C43-943B-0E8F01167DC9}" type="slidenum">
              <a:rPr lang="en-US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022139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defRPr/>
            </a:lvl1pPr>
          </a:lstStyle>
          <a:p>
            <a:pPr>
              <a:defRPr/>
            </a:pPr>
            <a:fld id="{B685056C-58C9-4C6E-AA6E-63440640BC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96172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defRPr/>
            </a:lvl1pPr>
          </a:lstStyle>
          <a:p>
            <a:pPr>
              <a:defRPr/>
            </a:pPr>
            <a:fld id="{32898AED-7868-40C6-B4A3-AFDE60D4A5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87954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7013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90600"/>
            <a:ext cx="4038600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defRPr/>
            </a:lvl1pPr>
          </a:lstStyle>
          <a:p>
            <a:pPr>
              <a:defRPr/>
            </a:pPr>
            <a:fld id="{8728F6DD-1FBA-41D9-8A09-7BC74697F8A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243790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defRPr/>
            </a:lvl1pPr>
          </a:lstStyle>
          <a:p>
            <a:pPr>
              <a:defRPr/>
            </a:pPr>
            <a:fld id="{1BB0375B-6560-4A19-A47F-E0C5C0AD7B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715964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defRPr/>
            </a:lvl1pPr>
          </a:lstStyle>
          <a:p>
            <a:pPr>
              <a:defRPr/>
            </a:pPr>
            <a:fld id="{1D2A3186-C62A-4042-9851-7A9F67BDABD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92677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2897" indent="0">
              <a:buNone/>
              <a:defRPr sz="2800"/>
            </a:lvl2pPr>
            <a:lvl3pPr marL="905784" indent="0">
              <a:buNone/>
              <a:defRPr sz="2400"/>
            </a:lvl3pPr>
            <a:lvl4pPr marL="1358673" indent="0">
              <a:buNone/>
              <a:defRPr sz="2000"/>
            </a:lvl4pPr>
            <a:lvl5pPr marL="1811561" indent="0">
              <a:buNone/>
              <a:defRPr sz="2000"/>
            </a:lvl5pPr>
            <a:lvl6pPr marL="2264452" indent="0">
              <a:buNone/>
              <a:defRPr sz="2000"/>
            </a:lvl6pPr>
            <a:lvl7pPr marL="2717338" indent="0">
              <a:buNone/>
              <a:defRPr sz="2000"/>
            </a:lvl7pPr>
            <a:lvl8pPr marL="3170231" indent="0">
              <a:buNone/>
              <a:defRPr sz="2000"/>
            </a:lvl8pPr>
            <a:lvl9pPr marL="362312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2897" indent="0">
              <a:buNone/>
              <a:defRPr sz="1200"/>
            </a:lvl2pPr>
            <a:lvl3pPr marL="905784" indent="0">
              <a:buNone/>
              <a:defRPr sz="1000"/>
            </a:lvl3pPr>
            <a:lvl4pPr marL="1358673" indent="0">
              <a:buNone/>
              <a:defRPr sz="900"/>
            </a:lvl4pPr>
            <a:lvl5pPr marL="1811561" indent="0">
              <a:buNone/>
              <a:defRPr sz="900"/>
            </a:lvl5pPr>
            <a:lvl6pPr marL="2264452" indent="0">
              <a:buNone/>
              <a:defRPr sz="900"/>
            </a:lvl6pPr>
            <a:lvl7pPr marL="2717338" indent="0">
              <a:buNone/>
              <a:defRPr sz="900"/>
            </a:lvl7pPr>
            <a:lvl8pPr marL="3170231" indent="0">
              <a:buNone/>
              <a:defRPr sz="900"/>
            </a:lvl8pPr>
            <a:lvl9pPr marL="362312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charset="0"/>
                <a:ea typeface="Arial Unicode MS" pitchFamily="34" charset="-128"/>
                <a:cs typeface="Arial" charset="0"/>
              </a:defRPr>
            </a:lvl1pPr>
          </a:lstStyle>
          <a:p>
            <a:pPr>
              <a:defRPr/>
            </a:pPr>
            <a:fld id="{53C2D21F-2652-42D0-AE5B-6024EFCB3B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463617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defRPr/>
            </a:lvl1pPr>
          </a:lstStyle>
          <a:p>
            <a:pPr>
              <a:defRPr/>
            </a:pPr>
            <a:fld id="{31FBF376-F291-4C12-BF6A-B8B9245953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45585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04800" y="772160"/>
            <a:ext cx="8534400" cy="5171440"/>
          </a:xfrm>
        </p:spPr>
        <p:txBody>
          <a:bodyPr/>
          <a:lstStyle>
            <a:lvl1pPr>
              <a:buClr>
                <a:srgbClr val="8CC640"/>
              </a:buClr>
              <a:defRPr/>
            </a:lvl1pPr>
            <a:lvl2pPr>
              <a:buClr>
                <a:srgbClr val="8CC640"/>
              </a:buClr>
              <a:defRPr/>
            </a:lvl2pPr>
            <a:lvl3pPr>
              <a:buClr>
                <a:srgbClr val="8CC640"/>
              </a:buClr>
              <a:defRPr/>
            </a:lvl3pPr>
            <a:lvl4pPr>
              <a:buClr>
                <a:srgbClr val="8CC640"/>
              </a:buClr>
              <a:defRPr/>
            </a:lvl4pPr>
            <a:lvl5pPr>
              <a:buClr>
                <a:srgbClr val="8CC640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304800" y="106626"/>
            <a:ext cx="8534400" cy="415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34552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06451203_20rev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35075"/>
            <a:ext cx="9144000" cy="377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7416" y="5270500"/>
            <a:ext cx="6400800" cy="1371600"/>
          </a:xfrm>
        </p:spPr>
        <p:txBody>
          <a:bodyPr>
            <a:norm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11" descr="Optum_ColorBand-02"/>
          <p:cNvPicPr preferRelativeResize="0"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2347416" y="2468880"/>
            <a:ext cx="6400800" cy="1143000"/>
          </a:xfrm>
        </p:spPr>
        <p:txBody>
          <a:bodyPr anchor="ctr">
            <a:noAutofit/>
          </a:bodyPr>
          <a:lstStyle>
            <a:lvl1pPr algn="l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25" descr="OPTUM_RGB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875" y="247650"/>
            <a:ext cx="21145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42219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0" y="5097463"/>
            <a:ext cx="9144000" cy="1760537"/>
          </a:xfrm>
          <a:prstGeom prst="rect">
            <a:avLst/>
          </a:prstGeom>
          <a:solidFill>
            <a:srgbClr val="E877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53565A"/>
              </a:solidFill>
              <a:latin typeface="Arial"/>
            </a:endParaRPr>
          </a:p>
        </p:txBody>
      </p:sp>
      <p:pic>
        <p:nvPicPr>
          <p:cNvPr id="11" name="Picture 11" descr="Optum_ColorBand-02"/>
          <p:cNvPicPr preferRelativeResize="0"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2347416" y="2468880"/>
            <a:ext cx="6400800" cy="1143000"/>
          </a:xfrm>
        </p:spPr>
        <p:txBody>
          <a:bodyPr anchor="ctr">
            <a:noAutofit/>
          </a:bodyPr>
          <a:lstStyle>
            <a:lvl1pPr algn="l"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2347416" y="5270500"/>
            <a:ext cx="6400800" cy="1371600"/>
          </a:xfrm>
        </p:spPr>
        <p:txBody>
          <a:bodyPr>
            <a:norm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25" descr="OPTUM_RGB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875" y="247650"/>
            <a:ext cx="21145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489026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BLP003900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35075"/>
            <a:ext cx="9139238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000" y="5270500"/>
            <a:ext cx="7772400" cy="546100"/>
          </a:xfrm>
        </p:spPr>
        <p:txBody>
          <a:bodyPr>
            <a:norm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13" descr="Optum_RGB_PPT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2157413" cy="67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Optum_ColorBand-02"/>
          <p:cNvPicPr preferRelativeResize="0">
            <a:picLocks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016000" y="2456434"/>
            <a:ext cx="7772400" cy="1150366"/>
          </a:xfrm>
        </p:spPr>
        <p:txBody>
          <a:bodyPr anchor="ctr">
            <a:noAutofit/>
          </a:bodyPr>
          <a:lstStyle>
            <a:lvl1pPr algn="l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604093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02336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63440" y="1143000"/>
            <a:ext cx="402336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7699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023360" cy="2468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63440" y="1143000"/>
            <a:ext cx="4023360" cy="2468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57200" y="3808475"/>
            <a:ext cx="4023360" cy="2468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4663440" y="3808475"/>
            <a:ext cx="4023360" cy="2468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7699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LP0039002.JP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35075"/>
            <a:ext cx="9139238" cy="37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3" descr="Optum_RGB_PPT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28600"/>
            <a:ext cx="2157413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 descr="Optum_ColorBand-02"/>
          <p:cNvPicPr preferRelativeResize="0">
            <a:picLocks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000" y="5270500"/>
            <a:ext cx="7772400" cy="546100"/>
          </a:xfrm>
        </p:spPr>
        <p:txBody>
          <a:bodyPr>
            <a:norm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016000" y="2456434"/>
            <a:ext cx="7772400" cy="1150366"/>
          </a:xfrm>
        </p:spPr>
        <p:txBody>
          <a:bodyPr anchor="ctr">
            <a:noAutofit/>
          </a:bodyPr>
          <a:lstStyle>
            <a:lvl1pPr algn="l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0" y="5097463"/>
            <a:ext cx="9144000" cy="1760537"/>
          </a:xfrm>
          <a:prstGeom prst="rect">
            <a:avLst/>
          </a:prstGeom>
          <a:solidFill>
            <a:srgbClr val="E87722"/>
          </a:solidFill>
          <a:ln>
            <a:noFill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pic>
        <p:nvPicPr>
          <p:cNvPr id="5" name="Picture 11" descr="Optum_ColorBand-02"/>
          <p:cNvPicPr preferRelativeResize="0"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3" descr="Optum_RGB_PPT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28600"/>
            <a:ext cx="2157413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016000" y="2456434"/>
            <a:ext cx="7772400" cy="1150366"/>
          </a:xfrm>
        </p:spPr>
        <p:txBody>
          <a:bodyPr anchor="ctr">
            <a:noAutofit/>
          </a:bodyPr>
          <a:lstStyle>
            <a:lvl1pPr algn="l"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1016000" y="5270500"/>
            <a:ext cx="7772400" cy="1384300"/>
          </a:xfrm>
        </p:spPr>
        <p:txBody>
          <a:bodyPr>
            <a:norm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5.xml"/><Relationship Id="rId18" Type="http://schemas.openxmlformats.org/officeDocument/2006/relationships/slideLayout" Target="../slideLayouts/slideLayout130.xml"/><Relationship Id="rId26" Type="http://schemas.openxmlformats.org/officeDocument/2006/relationships/slideLayout" Target="../slideLayouts/slideLayout138.xml"/><Relationship Id="rId39" Type="http://schemas.openxmlformats.org/officeDocument/2006/relationships/image" Target="../media/image31.png"/><Relationship Id="rId21" Type="http://schemas.openxmlformats.org/officeDocument/2006/relationships/slideLayout" Target="../slideLayouts/slideLayout133.xml"/><Relationship Id="rId34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17" Type="http://schemas.openxmlformats.org/officeDocument/2006/relationships/slideLayout" Target="../slideLayouts/slideLayout129.xml"/><Relationship Id="rId25" Type="http://schemas.openxmlformats.org/officeDocument/2006/relationships/slideLayout" Target="../slideLayouts/slideLayout137.xml"/><Relationship Id="rId33" Type="http://schemas.openxmlformats.org/officeDocument/2006/relationships/slideLayout" Target="../slideLayouts/slideLayout145.xml"/><Relationship Id="rId38" Type="http://schemas.openxmlformats.org/officeDocument/2006/relationships/theme" Target="../theme/theme10.xml"/><Relationship Id="rId2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132.xml"/><Relationship Id="rId29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24" Type="http://schemas.openxmlformats.org/officeDocument/2006/relationships/slideLayout" Target="../slideLayouts/slideLayout136.xml"/><Relationship Id="rId32" Type="http://schemas.openxmlformats.org/officeDocument/2006/relationships/slideLayout" Target="../slideLayouts/slideLayout144.xml"/><Relationship Id="rId37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7.xml"/><Relationship Id="rId23" Type="http://schemas.openxmlformats.org/officeDocument/2006/relationships/slideLayout" Target="../slideLayouts/slideLayout135.xml"/><Relationship Id="rId28" Type="http://schemas.openxmlformats.org/officeDocument/2006/relationships/slideLayout" Target="../slideLayouts/slideLayout140.xml"/><Relationship Id="rId36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131.xml"/><Relationship Id="rId31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Relationship Id="rId22" Type="http://schemas.openxmlformats.org/officeDocument/2006/relationships/slideLayout" Target="../slideLayouts/slideLayout134.xml"/><Relationship Id="rId27" Type="http://schemas.openxmlformats.org/officeDocument/2006/relationships/slideLayout" Target="../slideLayouts/slideLayout139.xml"/><Relationship Id="rId30" Type="http://schemas.openxmlformats.org/officeDocument/2006/relationships/slideLayout" Target="../slideLayouts/slideLayout142.xml"/><Relationship Id="rId35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2.xml"/><Relationship Id="rId18" Type="http://schemas.openxmlformats.org/officeDocument/2006/relationships/slideLayout" Target="../slideLayouts/slideLayout167.xml"/><Relationship Id="rId26" Type="http://schemas.openxmlformats.org/officeDocument/2006/relationships/slideLayout" Target="../slideLayouts/slideLayout175.xml"/><Relationship Id="rId39" Type="http://schemas.openxmlformats.org/officeDocument/2006/relationships/slideLayout" Target="../slideLayouts/slideLayout188.xml"/><Relationship Id="rId21" Type="http://schemas.openxmlformats.org/officeDocument/2006/relationships/slideLayout" Target="../slideLayouts/slideLayout170.xml"/><Relationship Id="rId34" Type="http://schemas.openxmlformats.org/officeDocument/2006/relationships/slideLayout" Target="../slideLayouts/slideLayout183.xml"/><Relationship Id="rId42" Type="http://schemas.openxmlformats.org/officeDocument/2006/relationships/slideLayout" Target="../slideLayouts/slideLayout191.xml"/><Relationship Id="rId47" Type="http://schemas.openxmlformats.org/officeDocument/2006/relationships/tags" Target="../tags/tag6.xml"/><Relationship Id="rId50" Type="http://schemas.openxmlformats.org/officeDocument/2006/relationships/tags" Target="../tags/tag9.xml"/><Relationship Id="rId7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165.xml"/><Relationship Id="rId29" Type="http://schemas.openxmlformats.org/officeDocument/2006/relationships/slideLayout" Target="../slideLayouts/slideLayout178.xml"/><Relationship Id="rId11" Type="http://schemas.openxmlformats.org/officeDocument/2006/relationships/slideLayout" Target="../slideLayouts/slideLayout160.xml"/><Relationship Id="rId24" Type="http://schemas.openxmlformats.org/officeDocument/2006/relationships/slideLayout" Target="../slideLayouts/slideLayout173.xml"/><Relationship Id="rId32" Type="http://schemas.openxmlformats.org/officeDocument/2006/relationships/slideLayout" Target="../slideLayouts/slideLayout181.xml"/><Relationship Id="rId37" Type="http://schemas.openxmlformats.org/officeDocument/2006/relationships/slideLayout" Target="../slideLayouts/slideLayout186.xml"/><Relationship Id="rId40" Type="http://schemas.openxmlformats.org/officeDocument/2006/relationships/slideLayout" Target="../slideLayouts/slideLayout189.xml"/><Relationship Id="rId45" Type="http://schemas.openxmlformats.org/officeDocument/2006/relationships/vmlDrawing" Target="../drawings/vmlDrawing1.vml"/><Relationship Id="rId53" Type="http://schemas.openxmlformats.org/officeDocument/2006/relationships/image" Target="../media/image40.emf"/><Relationship Id="rId5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9.xml"/><Relationship Id="rId19" Type="http://schemas.openxmlformats.org/officeDocument/2006/relationships/slideLayout" Target="../slideLayouts/slideLayout168.xml"/><Relationship Id="rId31" Type="http://schemas.openxmlformats.org/officeDocument/2006/relationships/slideLayout" Target="../slideLayouts/slideLayout180.xml"/><Relationship Id="rId44" Type="http://schemas.openxmlformats.org/officeDocument/2006/relationships/theme" Target="../theme/theme11.xml"/><Relationship Id="rId52" Type="http://schemas.openxmlformats.org/officeDocument/2006/relationships/image" Target="../media/image41.emf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63.xml"/><Relationship Id="rId22" Type="http://schemas.openxmlformats.org/officeDocument/2006/relationships/slideLayout" Target="../slideLayouts/slideLayout171.xml"/><Relationship Id="rId27" Type="http://schemas.openxmlformats.org/officeDocument/2006/relationships/slideLayout" Target="../slideLayouts/slideLayout176.xml"/><Relationship Id="rId30" Type="http://schemas.openxmlformats.org/officeDocument/2006/relationships/slideLayout" Target="../slideLayouts/slideLayout179.xml"/><Relationship Id="rId35" Type="http://schemas.openxmlformats.org/officeDocument/2006/relationships/slideLayout" Target="../slideLayouts/slideLayout184.xml"/><Relationship Id="rId43" Type="http://schemas.openxmlformats.org/officeDocument/2006/relationships/slideLayout" Target="../slideLayouts/slideLayout192.xml"/><Relationship Id="rId48" Type="http://schemas.openxmlformats.org/officeDocument/2006/relationships/tags" Target="../tags/tag7.xml"/><Relationship Id="rId8" Type="http://schemas.openxmlformats.org/officeDocument/2006/relationships/slideLayout" Target="../slideLayouts/slideLayout157.xml"/><Relationship Id="rId51" Type="http://schemas.openxmlformats.org/officeDocument/2006/relationships/oleObject" Target="../embeddings/oleObject1.bin"/><Relationship Id="rId3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66.xml"/><Relationship Id="rId25" Type="http://schemas.openxmlformats.org/officeDocument/2006/relationships/slideLayout" Target="../slideLayouts/slideLayout174.xml"/><Relationship Id="rId33" Type="http://schemas.openxmlformats.org/officeDocument/2006/relationships/slideLayout" Target="../slideLayouts/slideLayout182.xml"/><Relationship Id="rId38" Type="http://schemas.openxmlformats.org/officeDocument/2006/relationships/slideLayout" Target="../slideLayouts/slideLayout187.xml"/><Relationship Id="rId46" Type="http://schemas.openxmlformats.org/officeDocument/2006/relationships/tags" Target="../tags/tag5.xml"/><Relationship Id="rId20" Type="http://schemas.openxmlformats.org/officeDocument/2006/relationships/slideLayout" Target="../slideLayouts/slideLayout169.xml"/><Relationship Id="rId41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64.xml"/><Relationship Id="rId23" Type="http://schemas.openxmlformats.org/officeDocument/2006/relationships/slideLayout" Target="../slideLayouts/slideLayout172.xml"/><Relationship Id="rId28" Type="http://schemas.openxmlformats.org/officeDocument/2006/relationships/slideLayout" Target="../slideLayouts/slideLayout177.xml"/><Relationship Id="rId36" Type="http://schemas.openxmlformats.org/officeDocument/2006/relationships/slideLayout" Target="../slideLayouts/slideLayout185.xml"/><Relationship Id="rId49" Type="http://schemas.openxmlformats.org/officeDocument/2006/relationships/tags" Target="../tags/tag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1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15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4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18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image" Target="../media/image23.png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19" Type="http://schemas.openxmlformats.org/officeDocument/2006/relationships/image" Target="../media/image24.png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5" Type="http://schemas.openxmlformats.org/officeDocument/2006/relationships/image" Target="../media/image13.png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image" Target="../media/image2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6046" y="152680"/>
            <a:ext cx="8226136" cy="610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550" y="960907"/>
            <a:ext cx="8227579" cy="5209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80656"/>
            <a:ext cx="304512" cy="151279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 sz="800">
                <a:solidFill>
                  <a:srgbClr val="63666A"/>
                </a:solidFill>
                <a:latin typeface="Arial" pitchFamily="34" charset="0"/>
                <a:ea typeface="Arial Unicode MS"/>
                <a:cs typeface="Arial Unicode MS" pitchFamily="34" charset="-128"/>
              </a:defRPr>
            </a:lvl1pPr>
          </a:lstStyle>
          <a:p>
            <a:pPr defTabSz="907904">
              <a:defRPr/>
            </a:pPr>
            <a:fld id="{3EFB9378-D6EA-4029-BB1F-6D5DED8B117A}" type="slidenum">
              <a:rPr lang="en-US" smtClean="0"/>
              <a:pPr defTabSz="907904">
                <a:defRPr/>
              </a:pPr>
              <a:t>‹#›</a:t>
            </a:fld>
            <a:endParaRPr lang="en-US" dirty="0"/>
          </a:p>
        </p:txBody>
      </p:sp>
      <p:sp>
        <p:nvSpPr>
          <p:cNvPr id="19461" name="Line 9"/>
          <p:cNvSpPr>
            <a:spLocks noChangeShapeType="1"/>
          </p:cNvSpPr>
          <p:nvPr/>
        </p:nvSpPr>
        <p:spPr bwMode="auto">
          <a:xfrm>
            <a:off x="457538" y="837640"/>
            <a:ext cx="8229023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579" tIns="45294" rIns="90579" bIns="45294" anchor="ctr"/>
          <a:lstStyle/>
          <a:p>
            <a:pPr defTabSz="907904">
              <a:lnSpc>
                <a:spcPct val="95000"/>
              </a:lnSpc>
              <a:spcAft>
                <a:spcPct val="35000"/>
              </a:spcAft>
              <a:buClr>
                <a:srgbClr val="D45D00"/>
              </a:buClr>
              <a:buFontTx/>
              <a:buChar char="•"/>
            </a:pPr>
            <a:endParaRPr lang="en-US" dirty="0">
              <a:solidFill>
                <a:srgbClr val="63666A"/>
              </a:solidFill>
              <a:latin typeface="Arial"/>
            </a:endParaRPr>
          </a:p>
        </p:txBody>
      </p:sp>
      <p:sp>
        <p:nvSpPr>
          <p:cNvPr id="20486" name="Text Box 14"/>
          <p:cNvSpPr txBox="1">
            <a:spLocks noChangeArrowheads="1"/>
          </p:cNvSpPr>
          <p:nvPr/>
        </p:nvSpPr>
        <p:spPr bwMode="auto">
          <a:xfrm>
            <a:off x="6459333" y="6580659"/>
            <a:ext cx="1841850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r" defTabSz="907904">
              <a:defRPr/>
            </a:pPr>
            <a:r>
              <a:rPr lang="en-US" sz="700" dirty="0">
                <a:solidFill>
                  <a:srgbClr val="63666A"/>
                </a:solidFill>
              </a:rPr>
              <a:t>Proprietary and Confidential. Do not distribute.</a:t>
            </a:r>
          </a:p>
        </p:txBody>
      </p:sp>
      <p:pic>
        <p:nvPicPr>
          <p:cNvPr id="19463" name="Picture 16" descr="Optum_RGB_PPT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977" y="6278158"/>
            <a:ext cx="1189182" cy="37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12" descr="Optum_ColorBand-02"/>
          <p:cNvPicPr preferRelativeResize="0"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5038" y="6475600"/>
            <a:ext cx="7200034" cy="4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851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ransition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5pPr>
      <a:lvl6pPr marL="452897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6pPr>
      <a:lvl7pPr marL="905784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7pPr>
      <a:lvl8pPr marL="1358673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8pPr>
      <a:lvl9pPr marL="1811561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9pPr>
    </p:titleStyle>
    <p:bodyStyle>
      <a:lvl1pPr marL="164066" indent="-164066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02087" indent="-223462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tx1"/>
        </a:buClr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786373" indent="-168305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127230" indent="-226314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tx1"/>
        </a:buClr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1405839" indent="-1626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1860308" indent="-165121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313200" indent="-165121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2766096" indent="-165121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218985" indent="-165121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57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2897" algn="l" defTabSz="9057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5784" algn="l" defTabSz="9057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8673" algn="l" defTabSz="9057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1561" algn="l" defTabSz="9057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4452" algn="l" defTabSz="9057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17338" algn="l" defTabSz="9057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0231" algn="l" defTabSz="9057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23120" algn="l" defTabSz="9057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71475" y="0"/>
            <a:ext cx="8486775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71475" y="1825625"/>
            <a:ext cx="8486775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7386866"/>
            <a:ext cx="20574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878D365E-EC9D-4236-A471-863B45723A02}" type="datetime1">
              <a:rPr lang="en-US" smtClean="0">
                <a:solidFill>
                  <a:srgbClr val="55565A">
                    <a:tint val="75000"/>
                  </a:srgbClr>
                </a:solidFill>
                <a:latin typeface="Arial" panose="020B060402020202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889760" y="6486983"/>
            <a:ext cx="652557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55565A">
                    <a:tint val="75000"/>
                  </a:srgbClr>
                </a:solidFill>
                <a:latin typeface="Arial" panose="020B0604020202020204"/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48675" y="6486983"/>
            <a:ext cx="40685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  <a:latin typeface="Arial" panose="020B060402020202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55565A">
                  <a:tint val="75000"/>
                </a:srgbClr>
              </a:solidFill>
              <a:latin typeface="Arial" panose="020B0604020202020204"/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FBD12F-70CE-4189-B019-73D6EAD2C6EA}"/>
              </a:ext>
            </a:extLst>
          </p:cNvPr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825" y="6279945"/>
            <a:ext cx="1300127" cy="54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89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  <p:sldLayoutId id="2147484050" r:id="rId13"/>
    <p:sldLayoutId id="2147484051" r:id="rId14"/>
    <p:sldLayoutId id="2147484052" r:id="rId15"/>
    <p:sldLayoutId id="2147484053" r:id="rId16"/>
    <p:sldLayoutId id="2147484054" r:id="rId17"/>
    <p:sldLayoutId id="2147484055" r:id="rId18"/>
    <p:sldLayoutId id="2147484056" r:id="rId19"/>
    <p:sldLayoutId id="2147484057" r:id="rId20"/>
    <p:sldLayoutId id="2147484058" r:id="rId21"/>
    <p:sldLayoutId id="2147484059" r:id="rId22"/>
    <p:sldLayoutId id="2147484060" r:id="rId23"/>
    <p:sldLayoutId id="2147484061" r:id="rId24"/>
    <p:sldLayoutId id="2147484062" r:id="rId25"/>
    <p:sldLayoutId id="2147484063" r:id="rId26"/>
    <p:sldLayoutId id="2147484064" r:id="rId27"/>
    <p:sldLayoutId id="2147484065" r:id="rId28"/>
    <p:sldLayoutId id="2147484066" r:id="rId29"/>
    <p:sldLayoutId id="2147484067" r:id="rId30"/>
    <p:sldLayoutId id="2147484068" r:id="rId31"/>
    <p:sldLayoutId id="2147484069" r:id="rId32"/>
    <p:sldLayoutId id="2147484070" r:id="rId33"/>
    <p:sldLayoutId id="2147484071" r:id="rId34"/>
    <p:sldLayoutId id="2147484072" r:id="rId35"/>
    <p:sldLayoutId id="2147484073" r:id="rId36"/>
    <p:sldLayoutId id="2147484074" r:id="rId37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5000"/>
        </a:lnSpc>
        <a:spcBef>
          <a:spcPts val="1800"/>
        </a:spcBef>
        <a:spcAft>
          <a:spcPts val="450"/>
        </a:spcAft>
        <a:buFont typeface="Arial" panose="020B0604020202020204" pitchFamily="34" charset="0"/>
        <a:buChar char="​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228600" indent="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4000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6286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8572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572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572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2" pos="2862" userDrawn="1">
          <p15:clr>
            <a:srgbClr val="F26B43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5580" userDrawn="1">
          <p15:clr>
            <a:srgbClr val="F26B43"/>
          </p15:clr>
        </p15:guide>
        <p15:guide id="76" pos="180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234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5526" userDrawn="1">
          <p15:clr>
            <a:srgbClr val="F26B43"/>
          </p15:clr>
        </p15:guide>
        <p15:guide id="85" pos="2898" userDrawn="1">
          <p15:clr>
            <a:srgbClr val="F26B43"/>
          </p15:clr>
        </p15:guide>
        <p15:guide id="86" pos="2016" userDrawn="1">
          <p15:clr>
            <a:srgbClr val="F26B43"/>
          </p15:clr>
        </p15:guide>
        <p15:guide id="87" pos="3744" userDrawn="1">
          <p15:clr>
            <a:srgbClr val="F26B43"/>
          </p15:clr>
        </p15:guide>
        <p15:guide id="88" pos="1980" userDrawn="1">
          <p15:clr>
            <a:srgbClr val="F26B43"/>
          </p15:clr>
        </p15:guide>
        <p15:guide id="89" pos="378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/>
          <p:cNvGraphicFramePr>
            <a:graphicFrameLocks noChangeAspect="1"/>
          </p:cNvGraphicFramePr>
          <p:nvPr userDrawn="1">
            <p:custDataLst>
              <p:tags r:id="rId46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92" name="think-cell Slide" r:id="rId51" imgW="360" imgH="360" progId="TCLayout.ActiveDocument.1">
                  <p:embed/>
                </p:oleObj>
              </mc:Choice>
              <mc:Fallback>
                <p:oleObj name="think-cell Slide" r:id="rId51" imgW="360" imgH="360" progId="TCLayout.ActiveDocument.1">
                  <p:embed/>
                  <p:pic>
                    <p:nvPicPr>
                      <p:cNvPr id="14" name="Object 13" hidden="1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4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3000" b="0" i="0" u="none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371475" y="0"/>
            <a:ext cx="8486775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 bwMode="gray">
          <a:xfrm>
            <a:off x="371475" y="1825625"/>
            <a:ext cx="8486775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7386866"/>
            <a:ext cx="20574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fld id="{277E0E25-6F15-4EF9-9E73-3B348B1E826F}" type="datetime1">
              <a:rPr lang="en-US" smtClean="0">
                <a:solidFill>
                  <a:srgbClr val="55565A">
                    <a:tint val="75000"/>
                  </a:srgbClr>
                </a:solidFill>
                <a:latin typeface="Arial" panose="020B0604020202020204"/>
                <a:ea typeface="+mn-ea"/>
                <a:cs typeface="+mn-cs"/>
              </a:rPr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t>3/11/20</a:t>
            </a:fld>
            <a:endParaRPr lang="en-US" dirty="0">
              <a:solidFill>
                <a:srgbClr val="55565A">
                  <a:tint val="75000"/>
                </a:srgbClr>
              </a:solidFill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FBD12F-70CE-4189-B019-73D6EAD2C6EA}"/>
              </a:ext>
            </a:extLst>
          </p:cNvPr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IO_LOGOPLACEHOLDER#LowerLeftSmallStandard" hidden="1">
            <a:extLst>
              <a:ext uri="{FF2B5EF4-FFF2-40B4-BE49-F238E27FC236}">
                <a16:creationId xmlns:a16="http://schemas.microsoft.com/office/drawing/2014/main" id="{5C5A7F7E-7FE4-4B34-BD13-89633E458B26}"/>
              </a:ext>
            </a:extLst>
          </p:cNvPr>
          <p:cNvSpPr/>
          <p:nvPr/>
        </p:nvSpPr>
        <p:spPr>
          <a:xfrm>
            <a:off x="291917" y="6375554"/>
            <a:ext cx="1502229" cy="3300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7" name="empower - DO NOT DELETE!!!" hidden="1"/>
          <p:cNvSpPr/>
          <p:nvPr>
            <p:custDataLst>
              <p:tags r:id="rId48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475385" y="6583233"/>
            <a:ext cx="386040" cy="16459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4"/>
                </a:solidFill>
              </a:defRPr>
            </a:lvl1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fld id="{BC151626-B486-4759-B266-03B675213B53}" type="slidenum">
              <a:rPr lang="en-US" smtClean="0">
                <a:solidFill>
                  <a:srgbClr val="888B8D"/>
                </a:solidFill>
                <a:latin typeface="Arial" panose="020B0604020202020204"/>
                <a:ea typeface="+mn-ea"/>
                <a:cs typeface="+mn-cs"/>
              </a:rPr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t>‹#›</a:t>
            </a:fld>
            <a:endParaRPr lang="en-US" dirty="0">
              <a:solidFill>
                <a:srgbClr val="888B8D"/>
              </a:solidFill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Box 5" hidden="1"/>
          <p:cNvSpPr txBox="1"/>
          <p:nvPr>
            <p:custDataLst>
              <p:tags r:id="rId49"/>
            </p:custDataLst>
          </p:nvPr>
        </p:nvSpPr>
        <p:spPr>
          <a:xfrm rot="20625550">
            <a:off x="362602" y="2925786"/>
            <a:ext cx="8322776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Tx/>
              <a:buFontTx/>
              <a:buNone/>
            </a:pPr>
            <a:endParaRPr lang="en-US" sz="6600" dirty="0">
              <a:solidFill>
                <a:srgbClr val="B1B3B3">
                  <a:lumMod val="20000"/>
                  <a:lumOff val="80000"/>
                </a:srgbClr>
              </a:solidFill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0" name="Picture 2" descr="C:\Users\cbarthol\Desktop\Charlotte Work\Tools\PPT\Empower\Logo EMFs\OPTUM_®_4c.emf"/>
          <p:cNvPicPr>
            <a:picLocks noChangeAspect="1" noChangeArrowheads="1"/>
          </p:cNvPicPr>
          <p:nvPr userDrawn="1">
            <p:custDataLst>
              <p:tags r:id="rId50"/>
            </p:custDataLst>
          </p:nvPr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917" y="6376416"/>
            <a:ext cx="1091539" cy="32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14240" y="6376416"/>
            <a:ext cx="365259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 sz="900">
                <a:solidFill>
                  <a:schemeClr val="accent4"/>
                </a:solidFill>
              </a:defRPr>
            </a:lvl1pPr>
          </a:lstStyle>
          <a:p>
            <a:pPr algn="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dirty="0">
                <a:solidFill>
                  <a:srgbClr val="888B8D"/>
                </a:solidFill>
                <a:latin typeface="Arial" panose="020B0604020202020204"/>
                <a:ea typeface="+mn-ea"/>
                <a:cs typeface="+mn-cs"/>
              </a:rPr>
              <a:t>© 2019 Optum, Inc. All rights reserved. Confidential property of Optum. Do not distribute or reproduce without express permission from Optum.</a:t>
            </a:r>
          </a:p>
        </p:txBody>
      </p:sp>
    </p:spTree>
    <p:extLst>
      <p:ext uri="{BB962C8B-B14F-4D97-AF65-F5344CB8AC3E}">
        <p14:creationId xmlns:p14="http://schemas.microsoft.com/office/powerpoint/2010/main" val="284145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  <p:sldLayoutId id="2147484104" r:id="rId18"/>
    <p:sldLayoutId id="2147484105" r:id="rId19"/>
    <p:sldLayoutId id="2147484106" r:id="rId20"/>
    <p:sldLayoutId id="2147484107" r:id="rId21"/>
    <p:sldLayoutId id="2147484108" r:id="rId22"/>
    <p:sldLayoutId id="2147484109" r:id="rId23"/>
    <p:sldLayoutId id="2147484110" r:id="rId24"/>
    <p:sldLayoutId id="2147484111" r:id="rId25"/>
    <p:sldLayoutId id="2147484112" r:id="rId26"/>
    <p:sldLayoutId id="2147484113" r:id="rId27"/>
    <p:sldLayoutId id="2147484114" r:id="rId28"/>
    <p:sldLayoutId id="2147484115" r:id="rId29"/>
    <p:sldLayoutId id="2147484116" r:id="rId30"/>
    <p:sldLayoutId id="2147484117" r:id="rId31"/>
    <p:sldLayoutId id="2147484118" r:id="rId32"/>
    <p:sldLayoutId id="2147484119" r:id="rId33"/>
    <p:sldLayoutId id="2147484120" r:id="rId34"/>
    <p:sldLayoutId id="2147484121" r:id="rId35"/>
    <p:sldLayoutId id="2147484122" r:id="rId36"/>
    <p:sldLayoutId id="2147484123" r:id="rId37"/>
    <p:sldLayoutId id="2147484124" r:id="rId38"/>
    <p:sldLayoutId id="2147484125" r:id="rId39"/>
    <p:sldLayoutId id="2147484126" r:id="rId40"/>
    <p:sldLayoutId id="2147484127" r:id="rId41"/>
    <p:sldLayoutId id="2147484128" r:id="rId42"/>
    <p:sldLayoutId id="2147484129" r:id="rId4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5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2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30188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398463" indent="-169863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57150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2" pos="2862">
          <p15:clr>
            <a:srgbClr val="FDE53C"/>
          </p15:clr>
        </p15:guide>
        <p15:guide id="73" orient="horz" pos="3720">
          <p15:clr>
            <a:srgbClr val="F26B43"/>
          </p15:clr>
        </p15:guide>
        <p15:guide id="74">
          <p15:clr>
            <a:srgbClr val="F26B43"/>
          </p15:clr>
        </p15:guide>
        <p15:guide id="75" pos="5580">
          <p15:clr>
            <a:srgbClr val="F26B43"/>
          </p15:clr>
        </p15:guide>
        <p15:guide id="76" pos="192">
          <p15:clr>
            <a:srgbClr val="F26B43"/>
          </p15:clr>
        </p15:guide>
        <p15:guide id="77" orient="horz" pos="4080">
          <p15:clr>
            <a:srgbClr val="F26B43"/>
          </p15:clr>
        </p15:guide>
        <p15:guide id="78" pos="234">
          <p15:clr>
            <a:srgbClr val="F26B43"/>
          </p15:clr>
        </p15:guide>
        <p15:guide id="79" orient="horz" pos="240">
          <p15:clr>
            <a:srgbClr val="F26B43"/>
          </p15:clr>
        </p15:guide>
        <p15:guide id="80" orient="horz" pos="360">
          <p15:clr>
            <a:srgbClr val="F26B43"/>
          </p15:clr>
        </p15:guide>
        <p15:guide id="81" orient="horz" pos="696">
          <p15:clr>
            <a:srgbClr val="F26B43"/>
          </p15:clr>
        </p15:guide>
        <p15:guide id="82" orient="horz" pos="2472">
          <p15:clr>
            <a:srgbClr val="F26B43"/>
          </p15:clr>
        </p15:guide>
        <p15:guide id="83" orient="horz" pos="4224">
          <p15:clr>
            <a:srgbClr val="F26B43"/>
          </p15:clr>
        </p15:guide>
        <p15:guide id="84" pos="5544">
          <p15:clr>
            <a:srgbClr val="F26B43"/>
          </p15:clr>
        </p15:guide>
        <p15:guide id="85" pos="2898">
          <p15:clr>
            <a:srgbClr val="FDE53C"/>
          </p15:clr>
        </p15:guide>
        <p15:guide id="86" pos="2016">
          <p15:clr>
            <a:srgbClr val="F26B43"/>
          </p15:clr>
        </p15:guide>
        <p15:guide id="87" pos="3744">
          <p15:clr>
            <a:srgbClr val="F26B43"/>
          </p15:clr>
        </p15:guide>
        <p15:guide id="88" pos="1980">
          <p15:clr>
            <a:srgbClr val="F26B43"/>
          </p15:clr>
        </p15:guide>
        <p15:guide id="89" pos="3780">
          <p15:clr>
            <a:srgbClr val="F26B43"/>
          </p15:clr>
        </p15:guide>
        <p15:guide id="90" orient="horz" pos="2424">
          <p15:clr>
            <a:srgbClr val="F26B43"/>
          </p15:clr>
        </p15:guide>
        <p15:guide id="91" orient="horz" pos="115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8" y="152400"/>
            <a:ext cx="82264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4" y="960457"/>
            <a:ext cx="8228013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80188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 sz="800"/>
            </a:lvl1pPr>
          </a:lstStyle>
          <a:p>
            <a:fld id="{B3B10EFC-FFE3-4EB1-8BF8-B2D8BEAF155E}" type="slidenum">
              <a:rPr lang="en-US" smtClean="0">
                <a:solidFill>
                  <a:srgbClr val="63666A"/>
                </a:solidFill>
                <a:latin typeface="Arial" pitchFamily="34" charset="0"/>
              </a:rPr>
              <a:pPr/>
              <a:t>‹#›</a:t>
            </a:fld>
            <a:endParaRPr lang="en-US" dirty="0">
              <a:solidFill>
                <a:srgbClr val="63666A"/>
              </a:solidFill>
              <a:latin typeface="Arial" pitchFamily="34" charset="0"/>
            </a:endParaRP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227" tIns="45614" rIns="91227" bIns="45614" anchor="ctr"/>
          <a:lstStyle/>
          <a:p>
            <a:pPr>
              <a:lnSpc>
                <a:spcPct val="95000"/>
              </a:lnSpc>
              <a:spcAft>
                <a:spcPct val="35000"/>
              </a:spcAft>
              <a:buClr>
                <a:srgbClr val="D45D00"/>
              </a:buClr>
              <a:buFontTx/>
              <a:buChar char="•"/>
            </a:pPr>
            <a:endParaRPr lang="en-US" sz="2000" dirty="0">
              <a:solidFill>
                <a:srgbClr val="63666A"/>
              </a:solidFill>
              <a:latin typeface="Arial" pitchFamily="34" charset="0"/>
            </a:endParaRPr>
          </a:p>
        </p:txBody>
      </p:sp>
      <p:sp>
        <p:nvSpPr>
          <p:cNvPr id="1038" name="Text Box 14"/>
          <p:cNvSpPr txBox="1">
            <a:spLocks noChangeArrowheads="1"/>
          </p:cNvSpPr>
          <p:nvPr/>
        </p:nvSpPr>
        <p:spPr bwMode="auto">
          <a:xfrm>
            <a:off x="6459191" y="6580188"/>
            <a:ext cx="1841850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 eaLnBrk="0" hangingPunct="0"/>
            <a:r>
              <a:rPr lang="en-US" sz="700" dirty="0">
                <a:solidFill>
                  <a:srgbClr val="63666A"/>
                </a:solidFill>
                <a:latin typeface="Arial" pitchFamily="34" charset="0"/>
              </a:rPr>
              <a:t>Proprietary and Confidential. Do not distribute.</a:t>
            </a:r>
          </a:p>
        </p:txBody>
      </p:sp>
      <p:pic>
        <p:nvPicPr>
          <p:cNvPr id="1073" name="Picture 16" descr="Optum_RGB_PPT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6278563"/>
            <a:ext cx="1189038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4" name="Picture 12" descr="Optum_ColorBand-02"/>
          <p:cNvPicPr preferRelativeResize="0"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4313" y="6475433"/>
            <a:ext cx="720090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63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ransition>
    <p:fade/>
  </p:transition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5pPr>
      <a:lvl6pPr marL="456135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6pPr>
      <a:lvl7pPr marL="912264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7pPr>
      <a:lvl8pPr marL="1368397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8pPr>
      <a:lvl9pPr marL="1824527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9pPr>
    </p:titleStyle>
    <p:bodyStyle>
      <a:lvl1pPr marL="167882" indent="-167882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08394" indent="-226489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tx1"/>
        </a:buClr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793480" indent="-171050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137164" indent="-229649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tx1"/>
        </a:buClr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1417494" indent="-166300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1873631" indent="-166300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329759" indent="-166300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2785891" indent="-166300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242024" indent="-166300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135" algn="l" defTabSz="912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264" algn="l" defTabSz="912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8397" algn="l" defTabSz="912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4527" algn="l" defTabSz="912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0660" algn="l" defTabSz="912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6791" algn="l" defTabSz="912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2925" algn="l" defTabSz="912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9055" algn="l" defTabSz="912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ptum_RGB_PPT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6151575"/>
            <a:ext cx="16081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5618" y="152400"/>
            <a:ext cx="82264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4" y="990600"/>
            <a:ext cx="8228013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3733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43675"/>
            <a:ext cx="304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</a:lstStyle>
          <a:p>
            <a:pPr eaLnBrk="0" hangingPunct="0">
              <a:defRPr/>
            </a:pPr>
            <a:fld id="{8B23763D-08E3-4687-8ED5-83BE9B0196F9}" type="slidenum">
              <a:rPr lang="en-US">
                <a:solidFill>
                  <a:srgbClr val="63666A"/>
                </a:solidFill>
              </a:rPr>
              <a:pPr eaLnBrk="0" hangingPunct="0"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311" tIns="45657" rIns="91311" bIns="45657" anchor="ctr"/>
          <a:lstStyle/>
          <a:p>
            <a:pPr algn="ctr" eaLnBrk="0" hangingPunct="0">
              <a:lnSpc>
                <a:spcPct val="95000"/>
              </a:lnSpc>
            </a:pPr>
            <a:endParaRPr lang="en-US" sz="2000" dirty="0">
              <a:solidFill>
                <a:srgbClr val="FFFFFF"/>
              </a:solidFill>
              <a:ea typeface="MS PGothic" pitchFamily="34" charset="-128"/>
            </a:endParaRPr>
          </a:p>
        </p:txBody>
      </p:sp>
      <p:pic>
        <p:nvPicPr>
          <p:cNvPr id="3079" name="Picture 7" descr="Optum_ColorBand-02"/>
          <p:cNvPicPr preferRelativeResize="0"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5500" y="6429387"/>
            <a:ext cx="65913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6" name="Text Box 8"/>
          <p:cNvSpPr txBox="1">
            <a:spLocks noChangeArrowheads="1"/>
          </p:cNvSpPr>
          <p:nvPr/>
        </p:nvSpPr>
        <p:spPr bwMode="auto">
          <a:xfrm>
            <a:off x="2117737" y="6553212"/>
            <a:ext cx="1616075" cy="18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>
            <a:lvl1pPr>
              <a:defRPr sz="20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>
              <a:defRPr/>
            </a:pPr>
            <a:endParaRPr lang="en-US" sz="700" dirty="0">
              <a:solidFill>
                <a:srgbClr val="63666A"/>
              </a:solidFill>
            </a:endParaRPr>
          </a:p>
        </p:txBody>
      </p:sp>
      <p:sp>
        <p:nvSpPr>
          <p:cNvPr id="73737" name="Text Box 9"/>
          <p:cNvSpPr txBox="1">
            <a:spLocks noChangeArrowheads="1"/>
          </p:cNvSpPr>
          <p:nvPr/>
        </p:nvSpPr>
        <p:spPr bwMode="auto">
          <a:xfrm>
            <a:off x="6477000" y="65532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>
            <a:lvl1pPr>
              <a:defRPr sz="20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>
              <a:defRPr/>
            </a:pPr>
            <a:r>
              <a:rPr lang="en-US" sz="700" dirty="0">
                <a:solidFill>
                  <a:srgbClr val="63666A"/>
                </a:solidFill>
              </a:rPr>
              <a:t>Propriety and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98807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656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6pPr>
      <a:lvl7pPr marL="913117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7pPr>
      <a:lvl8pPr marL="1369677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8pPr>
      <a:lvl9pPr marL="1826235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9pPr>
    </p:titleStyle>
    <p:bodyStyle>
      <a:lvl1pPr marL="342419" indent="-342419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defRPr sz="14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152186" indent="-150603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SzPct val="90000"/>
        <a:buFont typeface="Arial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355102" indent="-177551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640451" indent="-17121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925800" indent="-17121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1382359" indent="-17121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1838918" indent="-17121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2295477" indent="-17121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2752035" indent="-17121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5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0" algn="l" defTabSz="4565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17" algn="l" defTabSz="4565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677" algn="l" defTabSz="4565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235" algn="l" defTabSz="4565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796" algn="l" defTabSz="4565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352" algn="l" defTabSz="4565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913" algn="l" defTabSz="4565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470" algn="l" defTabSz="4565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ptum_RGB_PPT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6151575"/>
            <a:ext cx="16081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5618" y="152400"/>
            <a:ext cx="82264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990600"/>
            <a:ext cx="8229600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43675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8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 eaLnBrk="0" hangingPunct="0">
              <a:defRPr/>
            </a:pPr>
            <a:fld id="{D282C463-34EB-4E24-835B-9F91485795DF}" type="slidenum">
              <a:rPr lang="en-US">
                <a:solidFill>
                  <a:srgbClr val="63666A"/>
                </a:solidFill>
              </a:rPr>
              <a:pPr eaLnBrk="0" hangingPunct="0"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311" tIns="45657" rIns="91311" bIns="45657" anchor="ctr"/>
          <a:lstStyle/>
          <a:p>
            <a:pPr algn="ctr" eaLnBrk="0" hangingPunct="0">
              <a:lnSpc>
                <a:spcPct val="95000"/>
              </a:lnSpc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2055" name="Picture 7" descr="Optum_ColorBand-02"/>
          <p:cNvPicPr preferRelativeResize="0"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5500" y="6429387"/>
            <a:ext cx="65913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2117737" y="6553212"/>
            <a:ext cx="161607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00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>
              <a:defRPr sz="200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>
              <a:defRPr sz="200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>
              <a:defRPr sz="200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>
              <a:defRPr sz="200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0" hangingPunct="0">
              <a:defRPr/>
            </a:pPr>
            <a:endParaRPr lang="en-US" sz="700" dirty="0">
              <a:solidFill>
                <a:srgbClr val="63666A"/>
              </a:solidFill>
            </a:endParaRPr>
          </a:p>
        </p:txBody>
      </p:sp>
      <p:sp>
        <p:nvSpPr>
          <p:cNvPr id="2057" name="Text Box 9"/>
          <p:cNvSpPr txBox="1">
            <a:spLocks noChangeArrowheads="1"/>
          </p:cNvSpPr>
          <p:nvPr/>
        </p:nvSpPr>
        <p:spPr bwMode="auto">
          <a:xfrm>
            <a:off x="6477000" y="6553200"/>
            <a:ext cx="1905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200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>
              <a:defRPr sz="200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>
              <a:defRPr sz="200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>
              <a:defRPr sz="200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>
              <a:defRPr sz="200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0" hangingPunct="0">
              <a:defRPr/>
            </a:pPr>
            <a:r>
              <a:rPr lang="en-US" sz="700" dirty="0">
                <a:solidFill>
                  <a:srgbClr val="63666A"/>
                </a:solidFill>
              </a:rPr>
              <a:t>Propriety and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41602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5pPr>
      <a:lvl6pPr marL="45656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6pPr>
      <a:lvl7pPr marL="913117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7pPr>
      <a:lvl8pPr marL="1369677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8pPr>
      <a:lvl9pPr marL="1826235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9pPr>
    </p:titleStyle>
    <p:bodyStyle>
      <a:lvl1pPr marL="342419" indent="-342419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52186" indent="-150603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SzPct val="90000"/>
        <a:buFont typeface="Arial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355102" indent="-177551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640451" indent="-17121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925800" indent="-17121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1382359" indent="-17121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1838918" indent="-17121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2295477" indent="-17121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2752035" indent="-17121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1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0" algn="l" defTabSz="9131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17" algn="l" defTabSz="9131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677" algn="l" defTabSz="9131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235" algn="l" defTabSz="9131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796" algn="l" defTabSz="9131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352" algn="l" defTabSz="9131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913" algn="l" defTabSz="9131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470" algn="l" defTabSz="9131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6" descr="Optum_RGB_PPT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6151564"/>
            <a:ext cx="1608139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4" y="152400"/>
            <a:ext cx="82264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1"/>
            <a:ext cx="8228013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43675"/>
            <a:ext cx="304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pPr eaLnBrk="0" hangingPunct="0">
              <a:defRPr/>
            </a:pPr>
            <a:fld id="{C7E3449D-F455-4202-B514-0082FF6FD262}" type="slidenum">
              <a:rPr lang="en-US">
                <a:solidFill>
                  <a:srgbClr val="63666A"/>
                </a:solidFill>
                <a:latin typeface="Arial" pitchFamily="34" charset="0"/>
                <a:ea typeface="Geneva" charset="-128"/>
              </a:rPr>
              <a:pPr eaLnBrk="0" hangingPunct="0">
                <a:defRPr/>
              </a:pPr>
              <a:t>‹#›</a:t>
            </a:fld>
            <a:endParaRPr lang="en-US" dirty="0">
              <a:solidFill>
                <a:srgbClr val="63666A"/>
              </a:solidFill>
              <a:latin typeface="Arial" pitchFamily="34" charset="0"/>
              <a:ea typeface="Geneva" charset="-128"/>
            </a:endParaRPr>
          </a:p>
        </p:txBody>
      </p:sp>
      <p:sp>
        <p:nvSpPr>
          <p:cNvPr id="2" name="Line 9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95000"/>
              </a:lnSpc>
            </a:pPr>
            <a:endParaRPr lang="en-US" sz="1400" b="1" dirty="0">
              <a:solidFill>
                <a:srgbClr val="FFFFFF"/>
              </a:solidFill>
              <a:latin typeface="Arial" pitchFamily="34" charset="0"/>
              <a:ea typeface="Geneva" charset="-128"/>
            </a:endParaRPr>
          </a:p>
        </p:txBody>
      </p:sp>
      <p:pic>
        <p:nvPicPr>
          <p:cNvPr id="1031" name="Picture 12" descr="Optum_ColorBand-02"/>
          <p:cNvPicPr preferRelativeResize="0"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5501" y="6429376"/>
            <a:ext cx="65913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14"/>
          <p:cNvSpPr txBox="1">
            <a:spLocks noChangeArrowheads="1"/>
          </p:cNvSpPr>
          <p:nvPr/>
        </p:nvSpPr>
        <p:spPr bwMode="auto">
          <a:xfrm>
            <a:off x="6477000" y="6553200"/>
            <a:ext cx="1905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1400" b="1">
                <a:solidFill>
                  <a:schemeClr val="bg1"/>
                </a:solidFill>
                <a:latin typeface="Arial" charset="0"/>
                <a:ea typeface="Geneva" charset="0"/>
                <a:cs typeface="Arial Unicode MS" charset="0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0" hangingPunct="0">
              <a:defRPr/>
            </a:pPr>
            <a:r>
              <a:rPr lang="en-US" sz="700" b="0" dirty="0">
                <a:solidFill>
                  <a:srgbClr val="63666A"/>
                </a:solidFill>
              </a:rPr>
              <a:t>Propriety and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186755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+mj-lt"/>
          <a:ea typeface="Geneva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5pPr>
      <a:lvl6pPr marL="4572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6pPr>
      <a:lvl7pPr marL="9144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7pPr>
      <a:lvl8pPr marL="13716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8pPr>
      <a:lvl9pPr marL="18288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9pPr>
    </p:titleStyle>
    <p:bodyStyle>
      <a:lvl1pPr marL="342900" indent="-3429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defRPr sz="1400">
          <a:solidFill>
            <a:schemeClr val="tx1"/>
          </a:solidFill>
          <a:latin typeface="+mn-lt"/>
          <a:ea typeface="Geneva" charset="0"/>
          <a:cs typeface="+mn-cs"/>
        </a:defRPr>
      </a:lvl1pPr>
      <a:lvl2pPr marL="152400" indent="-150813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SzPct val="90000"/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64135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92710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13843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18415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22987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27559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6" descr="Optum_RGB_PPT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6151563"/>
            <a:ext cx="16081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52400"/>
            <a:ext cx="82264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8013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43675"/>
            <a:ext cx="304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800" b="0">
                <a:solidFill>
                  <a:schemeClr val="tx1"/>
                </a:solidFill>
                <a:latin typeface="Arial" charset="0"/>
              </a:defRPr>
            </a:lvl1pPr>
          </a:lstStyle>
          <a:p>
            <a:pPr eaLnBrk="0" hangingPunct="0">
              <a:defRPr/>
            </a:pPr>
            <a:fld id="{E061B01E-B7C0-41B6-B413-2C4C983FC001}" type="slidenum">
              <a:rPr lang="en-US">
                <a:solidFill>
                  <a:srgbClr val="63666A"/>
                </a:solidFill>
              </a:rPr>
              <a:pPr eaLnBrk="0" hangingPunct="0"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2" name="Line 9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95000"/>
              </a:lnSpc>
            </a:pPr>
            <a:endParaRPr lang="en-US" sz="1400" b="1" dirty="0">
              <a:solidFill>
                <a:srgbClr val="FFFFFF"/>
              </a:solidFill>
            </a:endParaRPr>
          </a:p>
        </p:txBody>
      </p:sp>
      <p:pic>
        <p:nvPicPr>
          <p:cNvPr id="1031" name="Picture 12" descr="Optum_ColorBand-02"/>
          <p:cNvPicPr preferRelativeResize="0"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5500" y="6429375"/>
            <a:ext cx="65913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963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342900" indent="-3429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52400" indent="-150813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SzPct val="90000"/>
        <a:buFont typeface="Arial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64135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92710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13843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18415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22987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27559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52400"/>
            <a:ext cx="82264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60438"/>
            <a:ext cx="8228013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80188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 sz="800" b="1"/>
            </a:lvl1pPr>
          </a:lstStyle>
          <a:p>
            <a:fld id="{E369913A-917D-43D7-BE08-3DDDA938A8E2}" type="slidenum">
              <a:rPr lang="en-US" smtClean="0">
                <a:solidFill>
                  <a:srgbClr val="63666A"/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63666A"/>
              </a:solidFill>
              <a:latin typeface="Arial"/>
            </a:endParaRP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lnSpc>
                <a:spcPct val="95000"/>
              </a:lnSpc>
              <a:spcAft>
                <a:spcPct val="35000"/>
              </a:spcAft>
              <a:buClr>
                <a:srgbClr val="D45D00"/>
              </a:buClr>
              <a:buFontTx/>
              <a:buChar char="•"/>
            </a:pPr>
            <a:endParaRPr lang="en-US" sz="2000" dirty="0">
              <a:solidFill>
                <a:srgbClr val="63666A"/>
              </a:solidFill>
              <a:latin typeface="Arial"/>
            </a:endParaRPr>
          </a:p>
        </p:txBody>
      </p:sp>
      <p:sp>
        <p:nvSpPr>
          <p:cNvPr id="1038" name="Text Box 14"/>
          <p:cNvSpPr txBox="1">
            <a:spLocks noChangeArrowheads="1"/>
          </p:cNvSpPr>
          <p:nvPr/>
        </p:nvSpPr>
        <p:spPr bwMode="auto">
          <a:xfrm>
            <a:off x="6477000" y="6580188"/>
            <a:ext cx="1824038" cy="10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 eaLnBrk="0" hangingPunct="0"/>
            <a:r>
              <a:rPr lang="en-US" sz="700" dirty="0">
                <a:solidFill>
                  <a:srgbClr val="63666A"/>
                </a:solidFill>
                <a:latin typeface="Arial"/>
              </a:rPr>
              <a:t>Proprietary and Confidential. Do not distribute.</a:t>
            </a:r>
          </a:p>
        </p:txBody>
      </p:sp>
      <p:pic>
        <p:nvPicPr>
          <p:cNvPr id="1073" name="Picture 16" descr="Optum_RGB_PPT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6278563"/>
            <a:ext cx="1189038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4" name="Picture 12" descr="Optum_ColorBand-02"/>
          <p:cNvPicPr preferRelativeResize="0"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4313" y="6475413"/>
            <a:ext cx="720090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868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ransition>
    <p:fade/>
  </p:transition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9pPr>
    </p:titleStyle>
    <p:bodyStyle>
      <a:lvl1pPr marL="168275" indent="-168275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09588" indent="-227013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tx1"/>
        </a:buClr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795338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139825" indent="-230188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tx1"/>
        </a:buClr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1420813" indent="-166688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1878013" indent="-166688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335213" indent="-166688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2792413" indent="-166688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249613" indent="-166688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lnSpc>
                <a:spcPct val="95000"/>
              </a:lnSpc>
              <a:defRPr/>
            </a:pPr>
            <a:endParaRPr lang="en-US" sz="14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52400"/>
            <a:ext cx="8226425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8013" cy="504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43675"/>
            <a:ext cx="304800" cy="152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 sz="800" b="0">
                <a:solidFill>
                  <a:srgbClr val="63666A"/>
                </a:solidFill>
                <a:latin typeface="+mn-lt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E849A09B-0910-47DC-9481-413FEC113A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8" name="Text Box 14"/>
          <p:cNvSpPr txBox="1">
            <a:spLocks noChangeArrowheads="1"/>
          </p:cNvSpPr>
          <p:nvPr/>
        </p:nvSpPr>
        <p:spPr bwMode="auto">
          <a:xfrm>
            <a:off x="4238625" y="6580188"/>
            <a:ext cx="4062413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eaLnBrk="0" hangingPunct="0">
              <a:defRPr/>
            </a:pPr>
            <a:r>
              <a:rPr lang="en-US" sz="700" dirty="0">
                <a:solidFill>
                  <a:srgbClr val="63666A"/>
                </a:solidFill>
                <a:latin typeface="Arial"/>
              </a:rPr>
              <a:t>Confidential property of Optum. Do not distribute or reproduce without express permission from Optum.</a:t>
            </a:r>
          </a:p>
        </p:txBody>
      </p:sp>
      <p:pic>
        <p:nvPicPr>
          <p:cNvPr id="1031" name="Picture 16" descr="Optum_RGB_PPT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52400" y="6278563"/>
            <a:ext cx="1189038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12" descr="Optum_ColorBand-02"/>
          <p:cNvPicPr preferRelativeResize="0">
            <a:picLocks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00"/>
          <a:stretch>
            <a:fillRect/>
          </a:stretch>
        </p:blipFill>
        <p:spPr bwMode="auto">
          <a:xfrm>
            <a:off x="1484313" y="6475413"/>
            <a:ext cx="7200900" cy="46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3733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656" r:id="rId11"/>
    <p:sldLayoutId id="2147483655" r:id="rId12"/>
    <p:sldLayoutId id="2147483654" r:id="rId13"/>
    <p:sldLayoutId id="2147483660" r:id="rId14"/>
    <p:sldLayoutId id="2147483661" r:id="rId15"/>
    <p:sldLayoutId id="2147483662" r:id="rId16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9pPr>
    </p:titleStyle>
    <p:bodyStyle>
      <a:lvl1pPr marL="342900" indent="-3429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52400" indent="-150813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SzPct val="90000"/>
        <a:buFont typeface="Arial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64135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92710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138430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184150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229870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275590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6" descr="Optum_RGB_PP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6151563"/>
            <a:ext cx="16081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52400"/>
            <a:ext cx="82264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8013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43675"/>
            <a:ext cx="304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pPr eaLnBrk="0" hangingPunct="0">
              <a:defRPr/>
            </a:pPr>
            <a:fld id="{2B1BA1BF-E8DF-4AC0-A7AD-DBC59F6CB5EC}" type="slidenum">
              <a:rPr lang="en-US">
                <a:solidFill>
                  <a:srgbClr val="63666A"/>
                </a:solidFill>
                <a:latin typeface="Arial" pitchFamily="34" charset="0"/>
                <a:ea typeface="ＭＳ Ｐゴシック"/>
              </a:rPr>
              <a:pPr eaLnBrk="0" hangingPunct="0">
                <a:defRPr/>
              </a:pPr>
              <a:t>‹#›</a:t>
            </a:fld>
            <a:endParaRPr lang="en-US" dirty="0">
              <a:solidFill>
                <a:srgbClr val="63666A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2" name="Line 9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95000"/>
              </a:lnSpc>
            </a:pPr>
            <a:endParaRPr lang="en-US" sz="1400" b="1" dirty="0">
              <a:solidFill>
                <a:srgbClr val="FFFFFF"/>
              </a:solidFill>
              <a:latin typeface="Arial" pitchFamily="34" charset="0"/>
              <a:ea typeface="ＭＳ Ｐゴシック"/>
            </a:endParaRPr>
          </a:p>
        </p:txBody>
      </p:sp>
      <p:pic>
        <p:nvPicPr>
          <p:cNvPr id="1031" name="Picture 12" descr="Optum_ColorBand-02"/>
          <p:cNvPicPr preferRelativeResize="0"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5500" y="6429375"/>
            <a:ext cx="65913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14"/>
          <p:cNvSpPr txBox="1">
            <a:spLocks noChangeArrowheads="1"/>
          </p:cNvSpPr>
          <p:nvPr/>
        </p:nvSpPr>
        <p:spPr bwMode="auto">
          <a:xfrm>
            <a:off x="6477000" y="6553200"/>
            <a:ext cx="1905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1400" b="1">
                <a:solidFill>
                  <a:schemeClr val="bg1"/>
                </a:solidFill>
                <a:latin typeface="Arial" charset="0"/>
                <a:ea typeface="Geneva" charset="0"/>
                <a:cs typeface="Arial Unicode MS" charset="0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0" hangingPunct="0">
              <a:defRPr/>
            </a:pPr>
            <a:r>
              <a:rPr lang="en-US" sz="700" b="0" dirty="0">
                <a:solidFill>
                  <a:srgbClr val="63666A"/>
                </a:solidFill>
              </a:rPr>
              <a:t>Propriety and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09969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+mj-lt"/>
          <a:ea typeface="Geneva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5pPr>
      <a:lvl6pPr marL="4572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6pPr>
      <a:lvl7pPr marL="9144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7pPr>
      <a:lvl8pPr marL="13716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8pPr>
      <a:lvl9pPr marL="18288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9pPr>
    </p:titleStyle>
    <p:bodyStyle>
      <a:lvl1pPr marL="342900" indent="-3429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defRPr sz="1400">
          <a:solidFill>
            <a:schemeClr val="tx1"/>
          </a:solidFill>
          <a:latin typeface="+mn-lt"/>
          <a:ea typeface="Geneva" charset="0"/>
          <a:cs typeface="+mn-cs"/>
        </a:defRPr>
      </a:lvl1pPr>
      <a:lvl2pPr marL="152400" indent="-150813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SzPct val="90000"/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64135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92710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13843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18415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22987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27559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15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7" Type="http://schemas.openxmlformats.org/officeDocument/2006/relationships/image" Target="../media/image52.emf"/><Relationship Id="rId2" Type="http://schemas.openxmlformats.org/officeDocument/2006/relationships/tags" Target="../tags/tag16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7" Type="http://schemas.openxmlformats.org/officeDocument/2006/relationships/image" Target="../media/image52.emf"/><Relationship Id="rId2" Type="http://schemas.openxmlformats.org/officeDocument/2006/relationships/tags" Target="../tags/tag166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69.xml"/><Relationship Id="rId7" Type="http://schemas.openxmlformats.org/officeDocument/2006/relationships/image" Target="../media/image52.emf"/><Relationship Id="rId2" Type="http://schemas.openxmlformats.org/officeDocument/2006/relationships/tags" Target="../tags/tag168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7" Type="http://schemas.openxmlformats.org/officeDocument/2006/relationships/image" Target="../media/image52.emf"/><Relationship Id="rId2" Type="http://schemas.openxmlformats.org/officeDocument/2006/relationships/tags" Target="../tags/tag170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173.xml"/><Relationship Id="rId7" Type="http://schemas.openxmlformats.org/officeDocument/2006/relationships/image" Target="../media/image52.emf"/><Relationship Id="rId2" Type="http://schemas.openxmlformats.org/officeDocument/2006/relationships/tags" Target="../tags/tag17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2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tags" Target="../tags/tag175.xml"/><Relationship Id="rId7" Type="http://schemas.openxmlformats.org/officeDocument/2006/relationships/oleObject" Target="../embeddings/oleObject3.bin"/><Relationship Id="rId2" Type="http://schemas.openxmlformats.org/officeDocument/2006/relationships/tags" Target="../tags/tag17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6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2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tags" Target="../tags/tag177.xml"/><Relationship Id="rId7" Type="http://schemas.openxmlformats.org/officeDocument/2006/relationships/oleObject" Target="../embeddings/oleObject3.bin"/><Relationship Id="rId2" Type="http://schemas.openxmlformats.org/officeDocument/2006/relationships/tags" Target="../tags/tag17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7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tags" Target="../tags/tag179.xml"/><Relationship Id="rId7" Type="http://schemas.openxmlformats.org/officeDocument/2006/relationships/oleObject" Target="../embeddings/oleObject3.bin"/><Relationship Id="rId2" Type="http://schemas.openxmlformats.org/officeDocument/2006/relationships/tags" Target="../tags/tag17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8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2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tags" Target="../tags/tag181.xml"/><Relationship Id="rId7" Type="http://schemas.openxmlformats.org/officeDocument/2006/relationships/oleObject" Target="../embeddings/oleObject3.bin"/><Relationship Id="rId2" Type="http://schemas.openxmlformats.org/officeDocument/2006/relationships/tags" Target="../tags/tag180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9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151.xml"/><Relationship Id="rId7" Type="http://schemas.openxmlformats.org/officeDocument/2006/relationships/image" Target="../media/image52.emf"/><Relationship Id="rId2" Type="http://schemas.openxmlformats.org/officeDocument/2006/relationships/tags" Target="../tags/tag150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0.xml"/><Relationship Id="rId9" Type="http://schemas.openxmlformats.org/officeDocument/2006/relationships/image" Target="../media/image5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tags" Target="../tags/tag183.xml"/><Relationship Id="rId7" Type="http://schemas.openxmlformats.org/officeDocument/2006/relationships/oleObject" Target="../embeddings/oleObject3.bin"/><Relationship Id="rId2" Type="http://schemas.openxmlformats.org/officeDocument/2006/relationships/tags" Target="../tags/tag18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0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tags" Target="../tags/tag185.xml"/><Relationship Id="rId7" Type="http://schemas.openxmlformats.org/officeDocument/2006/relationships/oleObject" Target="../embeddings/oleObject3.bin"/><Relationship Id="rId2" Type="http://schemas.openxmlformats.org/officeDocument/2006/relationships/tags" Target="../tags/tag18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1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tags" Target="../tags/tag187.xml"/><Relationship Id="rId7" Type="http://schemas.openxmlformats.org/officeDocument/2006/relationships/oleObject" Target="../embeddings/oleObject3.bin"/><Relationship Id="rId2" Type="http://schemas.openxmlformats.org/officeDocument/2006/relationships/tags" Target="../tags/tag186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2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7" Type="http://schemas.openxmlformats.org/officeDocument/2006/relationships/image" Target="../media/image63.png"/><Relationship Id="rId2" Type="http://schemas.openxmlformats.org/officeDocument/2006/relationships/tags" Target="../tags/tag188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1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91.xml"/><Relationship Id="rId7" Type="http://schemas.openxmlformats.org/officeDocument/2006/relationships/image" Target="../media/image64.png"/><Relationship Id="rId2" Type="http://schemas.openxmlformats.org/officeDocument/2006/relationships/tags" Target="../tags/tag190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1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7" Type="http://schemas.openxmlformats.org/officeDocument/2006/relationships/image" Target="../media/image65.png"/><Relationship Id="rId2" Type="http://schemas.openxmlformats.org/officeDocument/2006/relationships/tags" Target="../tags/tag19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1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app29-02.optum.com/sites/optumcareenterprisetech/Shared%20Documents/Movere/Movere%20Analysis%20-%20031520/Movere%20analysis%20-%20031520.twb" TargetMode="External"/><Relationship Id="rId3" Type="http://schemas.openxmlformats.org/officeDocument/2006/relationships/tags" Target="../tags/tag195.xml"/><Relationship Id="rId7" Type="http://schemas.openxmlformats.org/officeDocument/2006/relationships/hyperlink" Target="http://app29-02.optum.com/sites/optumcareenterprisetech/Shared%20Documents/Movere/Movere%20Analysis%20-%20031520/Movere%20tracking.xlsx" TargetMode="External"/><Relationship Id="rId2" Type="http://schemas.openxmlformats.org/officeDocument/2006/relationships/tags" Target="../tags/tag19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120.xml"/><Relationship Id="rId9" Type="http://schemas.openxmlformats.org/officeDocument/2006/relationships/hyperlink" Target="http://app29-02.optum.com/sites/optumcareenterprisetech/Shared%20Documents/Forms/AllItems.aspx?RootFolder=%2Fsites%2Foptumcareenterprisetech%2FShared%20Documents%2FMovere%2FMovere%20Extracts&amp;FolderCTID=0x01200079ED4AB85CF4ED429D444594A8C23119&amp;View=%7BBB1CFFD9%2D33C4%2D4B9D%2D85AD%2D7DF318A00744%7D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197.xml"/><Relationship Id="rId7" Type="http://schemas.openxmlformats.org/officeDocument/2006/relationships/image" Target="../media/image66.png"/><Relationship Id="rId2" Type="http://schemas.openxmlformats.org/officeDocument/2006/relationships/tags" Target="../tags/tag196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1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1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1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1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7" Type="http://schemas.openxmlformats.org/officeDocument/2006/relationships/image" Target="../media/image52.emf"/><Relationship Id="rId2" Type="http://schemas.openxmlformats.org/officeDocument/2006/relationships/tags" Target="../tags/tag15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59.xml"/><Relationship Id="rId7" Type="http://schemas.openxmlformats.org/officeDocument/2006/relationships/image" Target="../media/image52.emf"/><Relationship Id="rId2" Type="http://schemas.openxmlformats.org/officeDocument/2006/relationships/tags" Target="../tags/tag158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7" Type="http://schemas.openxmlformats.org/officeDocument/2006/relationships/image" Target="../media/image52.emf"/><Relationship Id="rId2" Type="http://schemas.openxmlformats.org/officeDocument/2006/relationships/tags" Target="../tags/tag160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63.xml"/><Relationship Id="rId7" Type="http://schemas.openxmlformats.org/officeDocument/2006/relationships/image" Target="../media/image52.emf"/><Relationship Id="rId2" Type="http://schemas.openxmlformats.org/officeDocument/2006/relationships/tags" Target="../tags/tag16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45759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7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90000"/>
              </a:lnSpc>
            </a:pPr>
            <a:endParaRPr lang="en-US" sz="3000" u="none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sz="3000" dirty="0"/>
            </a:br>
            <a:r>
              <a:rPr lang="en-US" sz="3000" dirty="0" err="1"/>
              <a:t>OptumCare</a:t>
            </a:r>
            <a:r>
              <a:rPr lang="en-US" sz="3000" dirty="0"/>
              <a:t> CDO Infrastructure Cloud-Readiness Inventory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b="1" dirty="0"/>
              <a:t>Data Captured 11/26/19-3/6/20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71476" y="4898572"/>
            <a:ext cx="5580008" cy="79465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March 15, 2020</a:t>
            </a:r>
          </a:p>
        </p:txBody>
      </p:sp>
    </p:spTree>
    <p:extLst>
      <p:ext uri="{BB962C8B-B14F-4D97-AF65-F5344CB8AC3E}">
        <p14:creationId xmlns:p14="http://schemas.microsoft.com/office/powerpoint/2010/main" val="2931789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4" name="think-cell Slide" r:id="rId6" imgW="395" imgH="396" progId="TCLayout.ActiveDocument.1">
                  <p:embed/>
                </p:oleObj>
              </mc:Choice>
              <mc:Fallback>
                <p:oleObj name="think-cell Slide" r:id="rId6" imgW="395" imgH="39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Adjusted Financial Estimate by CDO</a:t>
            </a:r>
            <a:br>
              <a:rPr lang="en-US" sz="2400" dirty="0"/>
            </a:br>
            <a:r>
              <a:rPr lang="en-US" sz="2400" dirty="0"/>
              <a:t>Physical Servers – ALL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889760" y="6486983"/>
            <a:ext cx="6525578" cy="365125"/>
          </a:xfrm>
        </p:spPr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FFA0F1-9635-C540-9585-86B87285446C}"/>
              </a:ext>
            </a:extLst>
          </p:cNvPr>
          <p:cNvSpPr/>
          <p:nvPr/>
        </p:nvSpPr>
        <p:spPr>
          <a:xfrm>
            <a:off x="371475" y="4827749"/>
            <a:ext cx="848405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Charter Roman" panose="02040503050506020203" pitchFamily="18" charset="0"/>
              </a:rPr>
              <a:t>*Rate per Hour </a:t>
            </a:r>
            <a:r>
              <a:rPr lang="en-US" sz="1100" dirty="0">
                <a:latin typeface="Charter Roman" panose="02040503050506020203" pitchFamily="18" charset="0"/>
              </a:rPr>
              <a:t>= ((</a:t>
            </a:r>
            <a:r>
              <a:rPr lang="en-US" sz="1100" dirty="0" err="1">
                <a:latin typeface="Charter Roman" panose="02040503050506020203" pitchFamily="18" charset="0"/>
              </a:rPr>
              <a:t>Movere</a:t>
            </a:r>
            <a:r>
              <a:rPr lang="en-US" sz="1100" dirty="0">
                <a:latin typeface="Charter Roman" panose="02040503050506020203" pitchFamily="18" charset="0"/>
              </a:rPr>
              <a:t> estimate * 85% Optum rate) + 50% margin on actual CSP usage) + ($1,000 HCC Monthly fee / 730 hours / month) * 150% margin (EXCEL FORMULA: =SUM((([</a:t>
            </a:r>
            <a:r>
              <a:rPr lang="en-US" sz="1100" dirty="0" err="1">
                <a:latin typeface="Charter Roman" panose="02040503050506020203" pitchFamily="18" charset="0"/>
              </a:rPr>
              <a:t>Movere</a:t>
            </a:r>
            <a:r>
              <a:rPr lang="en-US" sz="1100" dirty="0">
                <a:latin typeface="Charter Roman" panose="02040503050506020203" pitchFamily="18" charset="0"/>
              </a:rPr>
              <a:t> Rate per Hour]*0.85) * 1.5) + ($1,000/730))</a:t>
            </a:r>
          </a:p>
          <a:p>
            <a:pPr algn="ctr"/>
            <a:r>
              <a:rPr lang="en-US" sz="1100" b="1" i="1" dirty="0">
                <a:latin typeface="Charter Roman" panose="02040503050506020203" pitchFamily="18" charset="0"/>
              </a:rPr>
              <a:t>(Actual CSP usage based on </a:t>
            </a:r>
            <a:r>
              <a:rPr lang="en-US" sz="1100" b="1" i="1" dirty="0" err="1">
                <a:latin typeface="Charter Roman" panose="02040503050506020203" pitchFamily="18" charset="0"/>
              </a:rPr>
              <a:t>Movere</a:t>
            </a:r>
            <a:r>
              <a:rPr lang="en-US" sz="1100" b="1" i="1" dirty="0">
                <a:latin typeface="Charter Roman" panose="02040503050506020203" pitchFamily="18" charset="0"/>
              </a:rPr>
              <a:t> estimate but monthly usage will most likely be variable) </a:t>
            </a:r>
          </a:p>
          <a:p>
            <a:pPr algn="ctr"/>
            <a:endParaRPr lang="en-US" sz="1100" dirty="0">
              <a:latin typeface="Charter Roman" panose="02040503050506020203" pitchFamily="18" charset="0"/>
            </a:endParaRPr>
          </a:p>
          <a:p>
            <a:r>
              <a:rPr lang="en-US" sz="1100" b="1" dirty="0">
                <a:latin typeface="Charter Roman" panose="02040503050506020203" pitchFamily="18" charset="0"/>
              </a:rPr>
              <a:t>**Cost per Month </a:t>
            </a:r>
            <a:r>
              <a:rPr lang="en-US" sz="1100" dirty="0">
                <a:latin typeface="Charter Roman" panose="02040503050506020203" pitchFamily="18" charset="0"/>
              </a:rPr>
              <a:t>= Rate per Hour * 730 Hours/month (average hours per month)</a:t>
            </a:r>
          </a:p>
          <a:p>
            <a:endParaRPr lang="en-US" sz="1100" dirty="0">
              <a:latin typeface="Charter Roman" panose="02040503050506020203" pitchFamily="18" charset="0"/>
            </a:endParaRPr>
          </a:p>
          <a:p>
            <a:r>
              <a:rPr lang="en-US" sz="1100" b="1" dirty="0">
                <a:latin typeface="Charter Roman" panose="02040503050506020203" pitchFamily="18" charset="0"/>
              </a:rPr>
              <a:t>***3 Year Total </a:t>
            </a:r>
            <a:r>
              <a:rPr lang="en-US" sz="1100" dirty="0">
                <a:latin typeface="Charter Roman" panose="02040503050506020203" pitchFamily="18" charset="0"/>
              </a:rPr>
              <a:t>= Cost per Month * 36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FFDA95-6032-D04B-A830-A1F52D034BA7}"/>
              </a:ext>
            </a:extLst>
          </p:cNvPr>
          <p:cNvSpPr txBox="1"/>
          <p:nvPr/>
        </p:nvSpPr>
        <p:spPr bwMode="gray">
          <a:xfrm>
            <a:off x="371476" y="6309371"/>
            <a:ext cx="84840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00" dirty="0"/>
              <a:t>Amounts calculated in </a:t>
            </a:r>
            <a:r>
              <a:rPr lang="en-US" sz="1000" dirty="0" err="1"/>
              <a:t>Movere</a:t>
            </a:r>
            <a:r>
              <a:rPr lang="en-US" sz="1000" dirty="0"/>
              <a:t> based on Azure ready VMs and ARC (Actual Resource Consumption) data collected and default Azure pricing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F62DF3-AA5B-6847-B7F8-5031B01D1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989496"/>
              </p:ext>
            </p:extLst>
          </p:nvPr>
        </p:nvGraphicFramePr>
        <p:xfrm>
          <a:off x="371475" y="1180041"/>
          <a:ext cx="8486774" cy="3443363"/>
        </p:xfrm>
        <a:graphic>
          <a:graphicData uri="http://schemas.openxmlformats.org/drawingml/2006/table">
            <a:tbl>
              <a:tblPr firstRow="1" firstCol="1" lastRow="1" bandRow="1">
                <a:tableStyleId>{3B4B98B0-60AC-42C2-AFA5-B58CD77FA1E5}</a:tableStyleId>
              </a:tblPr>
              <a:tblGrid>
                <a:gridCol w="1075152">
                  <a:extLst>
                    <a:ext uri="{9D8B030D-6E8A-4147-A177-3AD203B41FA5}">
                      <a16:colId xmlns:a16="http://schemas.microsoft.com/office/drawing/2014/main" val="904446747"/>
                    </a:ext>
                  </a:extLst>
                </a:gridCol>
                <a:gridCol w="754706">
                  <a:extLst>
                    <a:ext uri="{9D8B030D-6E8A-4147-A177-3AD203B41FA5}">
                      <a16:colId xmlns:a16="http://schemas.microsoft.com/office/drawing/2014/main" val="467969744"/>
                    </a:ext>
                  </a:extLst>
                </a:gridCol>
                <a:gridCol w="1070341">
                  <a:extLst>
                    <a:ext uri="{9D8B030D-6E8A-4147-A177-3AD203B41FA5}">
                      <a16:colId xmlns:a16="http://schemas.microsoft.com/office/drawing/2014/main" val="3628005284"/>
                    </a:ext>
                  </a:extLst>
                </a:gridCol>
                <a:gridCol w="1156466">
                  <a:extLst>
                    <a:ext uri="{9D8B030D-6E8A-4147-A177-3AD203B41FA5}">
                      <a16:colId xmlns:a16="http://schemas.microsoft.com/office/drawing/2014/main" val="826381628"/>
                    </a:ext>
                  </a:extLst>
                </a:gridCol>
                <a:gridCol w="1147431">
                  <a:extLst>
                    <a:ext uri="{9D8B030D-6E8A-4147-A177-3AD203B41FA5}">
                      <a16:colId xmlns:a16="http://schemas.microsoft.com/office/drawing/2014/main" val="3162128436"/>
                    </a:ext>
                  </a:extLst>
                </a:gridCol>
                <a:gridCol w="1111292">
                  <a:extLst>
                    <a:ext uri="{9D8B030D-6E8A-4147-A177-3AD203B41FA5}">
                      <a16:colId xmlns:a16="http://schemas.microsoft.com/office/drawing/2014/main" val="884123861"/>
                    </a:ext>
                  </a:extLst>
                </a:gridCol>
                <a:gridCol w="1147431">
                  <a:extLst>
                    <a:ext uri="{9D8B030D-6E8A-4147-A177-3AD203B41FA5}">
                      <a16:colId xmlns:a16="http://schemas.microsoft.com/office/drawing/2014/main" val="4070711741"/>
                    </a:ext>
                  </a:extLst>
                </a:gridCol>
                <a:gridCol w="1023955">
                  <a:extLst>
                    <a:ext uri="{9D8B030D-6E8A-4147-A177-3AD203B41FA5}">
                      <a16:colId xmlns:a16="http://schemas.microsoft.com/office/drawing/2014/main" val="945321203"/>
                    </a:ext>
                  </a:extLst>
                </a:gridCol>
              </a:tblGrid>
              <a:tr h="7651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CDO</a:t>
                      </a:r>
                      <a:endParaRPr lang="en-US" sz="10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Server Count</a:t>
                      </a:r>
                      <a:endParaRPr lang="en-US" sz="10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Movere Estimated Rate per Hour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Optum Adjusted Rate per Hour*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Cost per Month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Optum Adjusted Cost per Month**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 Year Total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Optum Adjusted 3 Year Total***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2295222342"/>
                  </a:ext>
                </a:extLst>
              </a:tr>
              <a:tr h="204962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DMG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171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$416.19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$532.01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$303,818.70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$388,368.84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$10,937,473.20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$13,981,278.33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164689489"/>
                  </a:ext>
                </a:extLst>
              </a:tr>
              <a:tr h="204962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MOUNTAIN WEST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68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$100.62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$129.66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$73,452.60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$94,652.07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$2,644,293.60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$3,407,474.34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4244648869"/>
                  </a:ext>
                </a:extLst>
              </a:tr>
              <a:tr h="204962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WellMed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110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$853.82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$1,089.99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$623,288.60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$795,692.97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$22,438,389.60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$28,644,946.74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1644648745"/>
                  </a:ext>
                </a:extLst>
              </a:tr>
              <a:tr h="204962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RELIANT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39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$117.69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$151.42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$85,913.70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$110,539.97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$3,092,893.20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$3,979,438.83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2472678960"/>
                  </a:ext>
                </a:extLst>
              </a:tr>
              <a:tr h="204962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SCA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168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$55.35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$71.94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$40,405.50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$52,517.01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$1,454,598.00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$1,890,612.45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2793962465"/>
                  </a:ext>
                </a:extLst>
              </a:tr>
              <a:tr h="204962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MONARCH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$0.00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dirty="0">
                          <a:effectLst/>
                        </a:rPr>
                        <a:t>$1.37</a:t>
                      </a:r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$0.00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$1,000.00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$0.00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$36,000.00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548636233"/>
                  </a:ext>
                </a:extLst>
              </a:tr>
              <a:tr h="204962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POLYCLINIC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$0.68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$2.24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$496.40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$1,632.91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$17,870.40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$58,784.76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3969312261"/>
                  </a:ext>
                </a:extLst>
              </a:tr>
              <a:tr h="204962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PHNY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52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$60.45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$78.44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$44,128.50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$57,263.84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$1,588,626.00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$2,061,498.15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2953948811"/>
                  </a:ext>
                </a:extLst>
              </a:tr>
              <a:tr h="204962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PHCT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$16.28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$22.13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$11,884.40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$16,152.61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$427,838.40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$581,493.96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4046230283"/>
                  </a:ext>
                </a:extLst>
              </a:tr>
              <a:tr h="204962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NAMM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$0.97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$2.61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$708.10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$1,902.83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$25,491.60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$68,501.79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2451350931"/>
                  </a:ext>
                </a:extLst>
              </a:tr>
              <a:tr h="204962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APPLECARE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$1.72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$3.56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$1,255.60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$2,600.89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$45,201.60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$93,632.04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3322175560"/>
                  </a:ext>
                </a:extLst>
              </a:tr>
              <a:tr h="218627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USMD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$5.21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$8.01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$3,803.30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$5,849.21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$136,918.80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$210,571.47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1319879009"/>
                  </a:ext>
                </a:extLst>
              </a:tr>
              <a:tr h="204962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Total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624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$1,628.98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$2,093.39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$1,189,155.40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$1,528,173.14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$42,809,594.40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dirty="0">
                          <a:effectLst/>
                        </a:rPr>
                        <a:t>$55,014,232.86</a:t>
                      </a:r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1768425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478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9" name="think-cell Slide" r:id="rId6" imgW="395" imgH="396" progId="TCLayout.ActiveDocument.1">
                  <p:embed/>
                </p:oleObj>
              </mc:Choice>
              <mc:Fallback>
                <p:oleObj name="think-cell Slide" r:id="rId6" imgW="395" imgH="39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Adjusted Financial Estimate by CDO</a:t>
            </a:r>
            <a:br>
              <a:rPr lang="en-US" sz="2400" dirty="0"/>
            </a:br>
            <a:r>
              <a:rPr lang="en-US" sz="2400" dirty="0"/>
              <a:t>All Servers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889760" y="6486983"/>
            <a:ext cx="6525578" cy="365125"/>
          </a:xfrm>
        </p:spPr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11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FFA0F1-9635-C540-9585-86B87285446C}"/>
              </a:ext>
            </a:extLst>
          </p:cNvPr>
          <p:cNvSpPr/>
          <p:nvPr/>
        </p:nvSpPr>
        <p:spPr>
          <a:xfrm>
            <a:off x="371475" y="4827749"/>
            <a:ext cx="848405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Charter Roman" panose="02040503050506020203" pitchFamily="18" charset="0"/>
              </a:rPr>
              <a:t>*Rate per Hour </a:t>
            </a:r>
            <a:r>
              <a:rPr lang="en-US" sz="1100" dirty="0">
                <a:latin typeface="Charter Roman" panose="02040503050506020203" pitchFamily="18" charset="0"/>
              </a:rPr>
              <a:t>= ((</a:t>
            </a:r>
            <a:r>
              <a:rPr lang="en-US" sz="1100" dirty="0" err="1">
                <a:latin typeface="Charter Roman" panose="02040503050506020203" pitchFamily="18" charset="0"/>
              </a:rPr>
              <a:t>Movere</a:t>
            </a:r>
            <a:r>
              <a:rPr lang="en-US" sz="1100" dirty="0">
                <a:latin typeface="Charter Roman" panose="02040503050506020203" pitchFamily="18" charset="0"/>
              </a:rPr>
              <a:t> estimate * 85% Optum rate) + 50% margin on actual CSP usage) + ($1,000 HCC Monthly fee / 730 hours / month) * 150% margin (EXCEL FORMULA: =SUM((([</a:t>
            </a:r>
            <a:r>
              <a:rPr lang="en-US" sz="1100" dirty="0" err="1">
                <a:latin typeface="Charter Roman" panose="02040503050506020203" pitchFamily="18" charset="0"/>
              </a:rPr>
              <a:t>Movere</a:t>
            </a:r>
            <a:r>
              <a:rPr lang="en-US" sz="1100" dirty="0">
                <a:latin typeface="Charter Roman" panose="02040503050506020203" pitchFamily="18" charset="0"/>
              </a:rPr>
              <a:t> Rate per Hour]*0.85) * 1.5) + ($1,000/730))</a:t>
            </a:r>
          </a:p>
          <a:p>
            <a:pPr algn="ctr"/>
            <a:r>
              <a:rPr lang="en-US" sz="1100" b="1" i="1" dirty="0">
                <a:latin typeface="Charter Roman" panose="02040503050506020203" pitchFamily="18" charset="0"/>
              </a:rPr>
              <a:t>(Actual CSP usage based on </a:t>
            </a:r>
            <a:r>
              <a:rPr lang="en-US" sz="1100" b="1" i="1" dirty="0" err="1">
                <a:latin typeface="Charter Roman" panose="02040503050506020203" pitchFamily="18" charset="0"/>
              </a:rPr>
              <a:t>Movere</a:t>
            </a:r>
            <a:r>
              <a:rPr lang="en-US" sz="1100" b="1" i="1" dirty="0">
                <a:latin typeface="Charter Roman" panose="02040503050506020203" pitchFamily="18" charset="0"/>
              </a:rPr>
              <a:t> estimate but monthly usage will most likely be variable) </a:t>
            </a:r>
          </a:p>
          <a:p>
            <a:pPr algn="ctr"/>
            <a:endParaRPr lang="en-US" sz="1100" dirty="0">
              <a:latin typeface="Charter Roman" panose="02040503050506020203" pitchFamily="18" charset="0"/>
            </a:endParaRPr>
          </a:p>
          <a:p>
            <a:r>
              <a:rPr lang="en-US" sz="1100" b="1" dirty="0">
                <a:latin typeface="Charter Roman" panose="02040503050506020203" pitchFamily="18" charset="0"/>
              </a:rPr>
              <a:t>**Cost per Month </a:t>
            </a:r>
            <a:r>
              <a:rPr lang="en-US" sz="1100" dirty="0">
                <a:latin typeface="Charter Roman" panose="02040503050506020203" pitchFamily="18" charset="0"/>
              </a:rPr>
              <a:t>= Rate per Hour * 730 Hours/month (average hours per month)</a:t>
            </a:r>
          </a:p>
          <a:p>
            <a:endParaRPr lang="en-US" sz="1100" dirty="0">
              <a:latin typeface="Charter Roman" panose="02040503050506020203" pitchFamily="18" charset="0"/>
            </a:endParaRPr>
          </a:p>
          <a:p>
            <a:r>
              <a:rPr lang="en-US" sz="1100" b="1" dirty="0">
                <a:latin typeface="Charter Roman" panose="02040503050506020203" pitchFamily="18" charset="0"/>
              </a:rPr>
              <a:t>***3 Year Total </a:t>
            </a:r>
            <a:r>
              <a:rPr lang="en-US" sz="1100" dirty="0">
                <a:latin typeface="Charter Roman" panose="02040503050506020203" pitchFamily="18" charset="0"/>
              </a:rPr>
              <a:t>= Cost per Month * 36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FFDA95-6032-D04B-A830-A1F52D034BA7}"/>
              </a:ext>
            </a:extLst>
          </p:cNvPr>
          <p:cNvSpPr txBox="1"/>
          <p:nvPr/>
        </p:nvSpPr>
        <p:spPr bwMode="gray">
          <a:xfrm>
            <a:off x="371476" y="6309371"/>
            <a:ext cx="84840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00" dirty="0"/>
              <a:t>Amounts calculated in </a:t>
            </a:r>
            <a:r>
              <a:rPr lang="en-US" sz="1000" dirty="0" err="1"/>
              <a:t>Movere</a:t>
            </a:r>
            <a:r>
              <a:rPr lang="en-US" sz="1000" dirty="0"/>
              <a:t> based on Azure ready VMs and ARC (Actual Resource Consumption) data collected and default Azure pricing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3BBA55-497C-4A4E-8659-E2B598DF6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33031"/>
              </p:ext>
            </p:extLst>
          </p:nvPr>
        </p:nvGraphicFramePr>
        <p:xfrm>
          <a:off x="368755" y="1172633"/>
          <a:ext cx="8486774" cy="3450764"/>
        </p:xfrm>
        <a:graphic>
          <a:graphicData uri="http://schemas.openxmlformats.org/drawingml/2006/table">
            <a:tbl>
              <a:tblPr firstRow="1" firstCol="1" lastRow="1" bandRow="1">
                <a:tableStyleId>{3B4B98B0-60AC-42C2-AFA5-B58CD77FA1E5}</a:tableStyleId>
              </a:tblPr>
              <a:tblGrid>
                <a:gridCol w="1075152">
                  <a:extLst>
                    <a:ext uri="{9D8B030D-6E8A-4147-A177-3AD203B41FA5}">
                      <a16:colId xmlns:a16="http://schemas.microsoft.com/office/drawing/2014/main" val="2628921993"/>
                    </a:ext>
                  </a:extLst>
                </a:gridCol>
                <a:gridCol w="664293">
                  <a:extLst>
                    <a:ext uri="{9D8B030D-6E8A-4147-A177-3AD203B41FA5}">
                      <a16:colId xmlns:a16="http://schemas.microsoft.com/office/drawing/2014/main" val="3823442709"/>
                    </a:ext>
                  </a:extLst>
                </a:gridCol>
                <a:gridCol w="1160754">
                  <a:extLst>
                    <a:ext uri="{9D8B030D-6E8A-4147-A177-3AD203B41FA5}">
                      <a16:colId xmlns:a16="http://schemas.microsoft.com/office/drawing/2014/main" val="2328905940"/>
                    </a:ext>
                  </a:extLst>
                </a:gridCol>
                <a:gridCol w="1156466">
                  <a:extLst>
                    <a:ext uri="{9D8B030D-6E8A-4147-A177-3AD203B41FA5}">
                      <a16:colId xmlns:a16="http://schemas.microsoft.com/office/drawing/2014/main" val="1805487326"/>
                    </a:ext>
                  </a:extLst>
                </a:gridCol>
                <a:gridCol w="1147431">
                  <a:extLst>
                    <a:ext uri="{9D8B030D-6E8A-4147-A177-3AD203B41FA5}">
                      <a16:colId xmlns:a16="http://schemas.microsoft.com/office/drawing/2014/main" val="595318185"/>
                    </a:ext>
                  </a:extLst>
                </a:gridCol>
                <a:gridCol w="1111292">
                  <a:extLst>
                    <a:ext uri="{9D8B030D-6E8A-4147-A177-3AD203B41FA5}">
                      <a16:colId xmlns:a16="http://schemas.microsoft.com/office/drawing/2014/main" val="3911175313"/>
                    </a:ext>
                  </a:extLst>
                </a:gridCol>
                <a:gridCol w="1147431">
                  <a:extLst>
                    <a:ext uri="{9D8B030D-6E8A-4147-A177-3AD203B41FA5}">
                      <a16:colId xmlns:a16="http://schemas.microsoft.com/office/drawing/2014/main" val="2138600907"/>
                    </a:ext>
                  </a:extLst>
                </a:gridCol>
                <a:gridCol w="1023955">
                  <a:extLst>
                    <a:ext uri="{9D8B030D-6E8A-4147-A177-3AD203B41FA5}">
                      <a16:colId xmlns:a16="http://schemas.microsoft.com/office/drawing/2014/main" val="3060602320"/>
                    </a:ext>
                  </a:extLst>
                </a:gridCol>
              </a:tblGrid>
              <a:tr h="608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CDO</a:t>
                      </a:r>
                      <a:endParaRPr lang="en-US" sz="10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Server Count</a:t>
                      </a:r>
                      <a:endParaRPr lang="en-US" sz="10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Movere</a:t>
                      </a:r>
                      <a:r>
                        <a:rPr lang="en-US" sz="1000" u="none" strike="noStrike" dirty="0">
                          <a:effectLst/>
                        </a:rPr>
                        <a:t> Estimated Rate per Hour</a:t>
                      </a:r>
                      <a:endParaRPr lang="en-US" sz="10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Optum Adjusted Rate per Hour*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Cost per Month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Optum Adjusted Cost per Month**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 Year Total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Optum Adjusted 3 Year Total***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409215684"/>
                  </a:ext>
                </a:extLst>
              </a:tr>
              <a:tr h="217485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DMG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1927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$937.46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$1,196.63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$684,345.80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$873,540.90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$24,636,448.80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$31,447,472.22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4004784039"/>
                  </a:ext>
                </a:extLst>
              </a:tr>
              <a:tr h="217485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MOUNTAIN WEST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1392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$511.71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$653.80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$373,548.30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$477,274.08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$13,447,738.80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$17,181,866.97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14521971"/>
                  </a:ext>
                </a:extLst>
              </a:tr>
              <a:tr h="217485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WellMed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761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$1,044.91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$1,333.63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$762,784.30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$973,549.98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$27,460,234.80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$35,047,799.37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298058063"/>
                  </a:ext>
                </a:extLst>
              </a:tr>
              <a:tr h="217485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RELIANT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598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$228.26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$292.40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$166,629.80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$213,453.00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$5,998,672.80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$7,684,307.82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36223498"/>
                  </a:ext>
                </a:extLst>
              </a:tr>
              <a:tr h="217485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SCA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650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$145.29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$186.61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$106,061.70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$136,228.67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$3,818,221.20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$4,904,232.03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3086672663"/>
                  </a:ext>
                </a:extLst>
              </a:tr>
              <a:tr h="217485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MONARCH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460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$146.96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$188.74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$107,280.80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$137,783.02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$3,862,108.80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$4,960,188.72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2031896139"/>
                  </a:ext>
                </a:extLst>
              </a:tr>
              <a:tr h="217485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POLYCLINIC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351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$85.65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$110.57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$62,524.50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$80,718.74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$2,250,882.00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$2,905,874.55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3129443917"/>
                  </a:ext>
                </a:extLst>
              </a:tr>
              <a:tr h="217485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PHNY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307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$125.60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$161.51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$91,688.00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$117,902.20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$3,300,768.00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$4,244,479.20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4066180247"/>
                  </a:ext>
                </a:extLst>
              </a:tr>
              <a:tr h="217485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PHCT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248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$92.74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$119.61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$67,700.20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$87,317.76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$2,437,207.20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$3,143,439.18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1660931223"/>
                  </a:ext>
                </a:extLst>
              </a:tr>
              <a:tr h="217485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NAMM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171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$44.70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$58.36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$32,631.00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$42,604.53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$1,174,716.00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$1,533,762.90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1185872850"/>
                  </a:ext>
                </a:extLst>
              </a:tr>
              <a:tr h="217485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APPLECARE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92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$21.58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$28.88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$15,753.40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$21,085.59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$567,122.40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$759,081.06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1267985251"/>
                  </a:ext>
                </a:extLst>
              </a:tr>
              <a:tr h="231985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USMD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82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$27.76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$36.76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$20,264.80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$26,837.62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$729,532.80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$966,154.32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4148772684"/>
                  </a:ext>
                </a:extLst>
              </a:tr>
              <a:tr h="217485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Total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7039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$3,412.62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$4,367.53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$2,491,212.60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$3,188,296.07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$89,683,653.60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dirty="0">
                          <a:effectLst/>
                        </a:rPr>
                        <a:t>$114,778,658.34</a:t>
                      </a:r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1242446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858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2" name="think-cell Slide" r:id="rId6" imgW="395" imgH="396" progId="TCLayout.ActiveDocument.1">
                  <p:embed/>
                </p:oleObj>
              </mc:Choice>
              <mc:Fallback>
                <p:oleObj name="think-cell Slide" r:id="rId6" imgW="395" imgH="39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Movere</a:t>
            </a:r>
            <a:r>
              <a:rPr lang="en-US" sz="2400" dirty="0"/>
              <a:t> Financial Estimate by CDO</a:t>
            </a:r>
            <a:br>
              <a:rPr lang="en-US" sz="2400" dirty="0"/>
            </a:br>
            <a:r>
              <a:rPr lang="en-US" sz="2400" dirty="0"/>
              <a:t>Contract Comparison – No Adjustment</a:t>
            </a:r>
            <a:br>
              <a:rPr lang="en-US" sz="2400" dirty="0"/>
            </a:br>
            <a:r>
              <a:rPr lang="en-US" sz="1800" dirty="0"/>
              <a:t>ARC Sized Servers</a:t>
            </a:r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889760" y="6486983"/>
            <a:ext cx="6525578" cy="365125"/>
          </a:xfrm>
        </p:spPr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12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FBE8AF-55A6-0D4A-B64B-EF9F48ECF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815878"/>
              </p:ext>
            </p:extLst>
          </p:nvPr>
        </p:nvGraphicFramePr>
        <p:xfrm>
          <a:off x="371475" y="1155171"/>
          <a:ext cx="8484055" cy="5105812"/>
        </p:xfrm>
        <a:graphic>
          <a:graphicData uri="http://schemas.openxmlformats.org/drawingml/2006/table">
            <a:tbl>
              <a:tblPr firstRow="1" firstCol="1" lastRow="1" bandRow="1">
                <a:tableStyleId>{3B4B98B0-60AC-42C2-AFA5-B58CD77FA1E5}</a:tableStyleId>
              </a:tblPr>
              <a:tblGrid>
                <a:gridCol w="1112715">
                  <a:extLst>
                    <a:ext uri="{9D8B030D-6E8A-4147-A177-3AD203B41FA5}">
                      <a16:colId xmlns:a16="http://schemas.microsoft.com/office/drawing/2014/main" val="2681805926"/>
                    </a:ext>
                  </a:extLst>
                </a:gridCol>
                <a:gridCol w="888301">
                  <a:extLst>
                    <a:ext uri="{9D8B030D-6E8A-4147-A177-3AD203B41FA5}">
                      <a16:colId xmlns:a16="http://schemas.microsoft.com/office/drawing/2014/main" val="1641371946"/>
                    </a:ext>
                  </a:extLst>
                </a:gridCol>
                <a:gridCol w="1000507">
                  <a:extLst>
                    <a:ext uri="{9D8B030D-6E8A-4147-A177-3AD203B41FA5}">
                      <a16:colId xmlns:a16="http://schemas.microsoft.com/office/drawing/2014/main" val="2490648795"/>
                    </a:ext>
                  </a:extLst>
                </a:gridCol>
                <a:gridCol w="1598942">
                  <a:extLst>
                    <a:ext uri="{9D8B030D-6E8A-4147-A177-3AD203B41FA5}">
                      <a16:colId xmlns:a16="http://schemas.microsoft.com/office/drawing/2014/main" val="1345493036"/>
                    </a:ext>
                  </a:extLst>
                </a:gridCol>
                <a:gridCol w="1545956">
                  <a:extLst>
                    <a:ext uri="{9D8B030D-6E8A-4147-A177-3AD203B41FA5}">
                      <a16:colId xmlns:a16="http://schemas.microsoft.com/office/drawing/2014/main" val="3260143637"/>
                    </a:ext>
                  </a:extLst>
                </a:gridCol>
                <a:gridCol w="1150116">
                  <a:extLst>
                    <a:ext uri="{9D8B030D-6E8A-4147-A177-3AD203B41FA5}">
                      <a16:colId xmlns:a16="http://schemas.microsoft.com/office/drawing/2014/main" val="926637266"/>
                    </a:ext>
                  </a:extLst>
                </a:gridCol>
                <a:gridCol w="1187518">
                  <a:extLst>
                    <a:ext uri="{9D8B030D-6E8A-4147-A177-3AD203B41FA5}">
                      <a16:colId xmlns:a16="http://schemas.microsoft.com/office/drawing/2014/main" val="277064712"/>
                    </a:ext>
                  </a:extLst>
                </a:gridCol>
              </a:tblGrid>
              <a:tr h="5466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Platform (group)</a:t>
                      </a:r>
                      <a:endParaRPr lang="en-US" sz="8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CDO</a:t>
                      </a:r>
                      <a:endParaRPr lang="en-US" sz="8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Device Count</a:t>
                      </a:r>
                      <a:endParaRPr lang="en-US" sz="8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 Year Total (Pay As You Go - No Contract)</a:t>
                      </a:r>
                      <a:endParaRPr lang="en-US" sz="9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 Year Total (1yr All Up Front Reserved)</a:t>
                      </a:r>
                      <a:endParaRPr lang="en-US" sz="8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 Year Total (3yr All Up Front Reserved)</a:t>
                      </a:r>
                      <a:endParaRPr lang="en-US" sz="8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Upfront Cost </a:t>
                      </a:r>
                      <a:endParaRPr lang="en-US" sz="8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extLst>
                  <a:ext uri="{0D108BD9-81ED-4DB2-BD59-A6C34878D82A}">
                    <a16:rowId xmlns:a16="http://schemas.microsoft.com/office/drawing/2014/main" val="509158775"/>
                  </a:ext>
                </a:extLst>
              </a:tr>
              <a:tr h="180920">
                <a:tc rowSpan="10"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Physical</a:t>
                      </a:r>
                      <a:endParaRPr lang="en-US" sz="800" b="0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AppleCare</a:t>
                      </a:r>
                      <a:endParaRPr lang="en-US" sz="7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effectLst/>
                        </a:rPr>
                        <a:t>$25,071.12</a:t>
                      </a:r>
                      <a:endParaRPr lang="en-US" sz="7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effectLst/>
                        </a:rPr>
                        <a:t>$20,101.84</a:t>
                      </a:r>
                      <a:endParaRPr lang="en-US" sz="7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effectLst/>
                        </a:rPr>
                        <a:t>$17,188.70</a:t>
                      </a:r>
                      <a:endParaRPr lang="en-US" sz="7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u="none" strike="noStrike">
                          <a:effectLst/>
                        </a:rPr>
                        <a:t>$17,188.70</a:t>
                      </a:r>
                      <a:endParaRPr lang="en-US" sz="7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extLst>
                  <a:ext uri="{0D108BD9-81ED-4DB2-BD59-A6C34878D82A}">
                    <a16:rowId xmlns:a16="http://schemas.microsoft.com/office/drawing/2014/main" val="3201887731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DMG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152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$10,517,518.80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$7,035,462.19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$5,032,529.08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$4,266,151.72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extLst>
                  <a:ext uri="{0D108BD9-81ED-4DB2-BD59-A6C34878D82A}">
                    <a16:rowId xmlns:a16="http://schemas.microsoft.com/office/drawing/2014/main" val="3507297993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Mountain West</a:t>
                      </a:r>
                      <a:endParaRPr lang="en-US" sz="800" b="0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56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$1,363,926.74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$1,115,156.31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$982,722.46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$706,624.78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extLst>
                  <a:ext uri="{0D108BD9-81ED-4DB2-BD59-A6C34878D82A}">
                    <a16:rowId xmlns:a16="http://schemas.microsoft.com/office/drawing/2014/main" val="4283886975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PHCT</a:t>
                      </a:r>
                      <a:endParaRPr lang="en-US" sz="800" b="0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9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$427,759.56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$315,022.83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$243,658.96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$231,438.76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extLst>
                  <a:ext uri="{0D108BD9-81ED-4DB2-BD59-A6C34878D82A}">
                    <a16:rowId xmlns:a16="http://schemas.microsoft.com/office/drawing/2014/main" val="3049659735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PHNY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46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$1,404,705.42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$917,003.02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$658,641.71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$630,600.95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extLst>
                  <a:ext uri="{0D108BD9-81ED-4DB2-BD59-A6C34878D82A}">
                    <a16:rowId xmlns:a16="http://schemas.microsoft.com/office/drawing/2014/main" val="2509066959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PolyClinic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$14,270.04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$12,617.82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$11,833.88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$3,949.88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extLst>
                  <a:ext uri="{0D108BD9-81ED-4DB2-BD59-A6C34878D82A}">
                    <a16:rowId xmlns:a16="http://schemas.microsoft.com/office/drawing/2014/main" val="3216804117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Reliant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36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$275,572.08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$225,134.72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$194,826.52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$146,497.60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extLst>
                  <a:ext uri="{0D108BD9-81ED-4DB2-BD59-A6C34878D82A}">
                    <a16:rowId xmlns:a16="http://schemas.microsoft.com/office/drawing/2014/main" val="2551197943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SCA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160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$1,365,327.47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$1,277,416.67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$1,237,600.89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$226,109.97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extLst>
                  <a:ext uri="{0D108BD9-81ED-4DB2-BD59-A6C34878D82A}">
                    <a16:rowId xmlns:a16="http://schemas.microsoft.com/office/drawing/2014/main" val="1235851170"/>
                  </a:ext>
                </a:extLst>
              </a:tr>
              <a:tr h="1929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WellMed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57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$2,219,798.02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$1,579,873.19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$1,231,822.44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$1,045,707.48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extLst>
                  <a:ext uri="{0D108BD9-81ED-4DB2-BD59-A6C34878D82A}">
                    <a16:rowId xmlns:a16="http://schemas.microsoft.com/office/drawing/2014/main" val="639913969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1" u="none" strike="noStrike" dirty="0">
                          <a:effectLst/>
                        </a:rPr>
                        <a:t>Total</a:t>
                      </a:r>
                      <a:endParaRPr lang="en-US" sz="8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u="none" strike="noStrike" dirty="0">
                          <a:effectLst/>
                        </a:rPr>
                        <a:t>521</a:t>
                      </a:r>
                      <a:endParaRPr lang="en-US" sz="800" b="1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u="none" strike="noStrike">
                          <a:effectLst/>
                        </a:rPr>
                        <a:t>$17,613,949.25</a:t>
                      </a:r>
                      <a:endParaRPr lang="en-US" sz="8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u="none" strike="noStrike">
                          <a:effectLst/>
                        </a:rPr>
                        <a:t>$12,497,788.57</a:t>
                      </a:r>
                      <a:endParaRPr lang="en-US" sz="8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u="none" strike="noStrike" dirty="0">
                          <a:effectLst/>
                        </a:rPr>
                        <a:t>$9,610,824.64</a:t>
                      </a:r>
                      <a:endParaRPr lang="en-US" sz="800" b="1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u="none" strike="noStrike" dirty="0">
                          <a:effectLst/>
                        </a:rPr>
                        <a:t>$7,274,269.84</a:t>
                      </a:r>
                      <a:endParaRPr lang="en-US" sz="800" b="1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extLst>
                  <a:ext uri="{0D108BD9-81ED-4DB2-BD59-A6C34878D82A}">
                    <a16:rowId xmlns:a16="http://schemas.microsoft.com/office/drawing/2014/main" val="2656350280"/>
                  </a:ext>
                </a:extLst>
              </a:tr>
              <a:tr h="180920">
                <a:tc rowSpan="14"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Virtual</a:t>
                      </a:r>
                      <a:endParaRPr lang="en-US" sz="800" b="0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AppleCare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85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$462,233.66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$386,867.62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$348,720.36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$202,656.12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extLst>
                  <a:ext uri="{0D108BD9-81ED-4DB2-BD59-A6C34878D82A}">
                    <a16:rowId xmlns:a16="http://schemas.microsoft.com/office/drawing/2014/main" val="2894366609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DMG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1,658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$12,662,844.55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$10,454,794.75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$9,278,160.85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$5,710,992.49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extLst>
                  <a:ext uri="{0D108BD9-81ED-4DB2-BD59-A6C34878D82A}">
                    <a16:rowId xmlns:a16="http://schemas.microsoft.com/office/drawing/2014/main" val="3735515300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Monarch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465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$3,878,594.24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$3,307,714.31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$3,001,502.96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$1,693,889.00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extLst>
                  <a:ext uri="{0D108BD9-81ED-4DB2-BD59-A6C34878D82A}">
                    <a16:rowId xmlns:a16="http://schemas.microsoft.com/office/drawing/2014/main" val="993622648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Mountain West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1,293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$10,486,511.03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$8,793,764.76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$7,947,821.56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$3,904,275.64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extLst>
                  <a:ext uri="{0D108BD9-81ED-4DB2-BD59-A6C34878D82A}">
                    <a16:rowId xmlns:a16="http://schemas.microsoft.com/office/drawing/2014/main" val="2943135754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NAMM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169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$1,076,489.24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$877,352.80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$766,010.24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$614,637.44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extLst>
                  <a:ext uri="{0D108BD9-81ED-4DB2-BD59-A6C34878D82A}">
                    <a16:rowId xmlns:a16="http://schemas.microsoft.com/office/drawing/2014/main" val="1011575595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PHCT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231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$1,857,888.25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$1,531,474.35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$1,348,999.96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$886,445.68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extLst>
                  <a:ext uri="{0D108BD9-81ED-4DB2-BD59-A6C34878D82A}">
                    <a16:rowId xmlns:a16="http://schemas.microsoft.com/office/drawing/2014/main" val="2831134574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PHNY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246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$1,616,078.09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$1,348,690.39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$1,199,016.86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$810,834.98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extLst>
                  <a:ext uri="{0D108BD9-81ED-4DB2-BD59-A6C34878D82A}">
                    <a16:rowId xmlns:a16="http://schemas.microsoft.com/office/drawing/2014/main" val="2064837666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PolyClinic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340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$2,079,864.90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$1,770,419.74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$1,611,631.77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$885,699.33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extLst>
                  <a:ext uri="{0D108BD9-81ED-4DB2-BD59-A6C34878D82A}">
                    <a16:rowId xmlns:a16="http://schemas.microsoft.com/office/drawing/2014/main" val="40479170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Reliant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515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$2,492,923.43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$2,206,574.97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$2,050,056.29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$859,125.53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extLst>
                  <a:ext uri="{0D108BD9-81ED-4DB2-BD59-A6C34878D82A}">
                    <a16:rowId xmlns:a16="http://schemas.microsoft.com/office/drawing/2014/main" val="1806264931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SCA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458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$2,045,377.66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$1,777,439.66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$1,643,885.23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$754,412.35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extLst>
                  <a:ext uri="{0D108BD9-81ED-4DB2-BD59-A6C34878D82A}">
                    <a16:rowId xmlns:a16="http://schemas.microsoft.com/office/drawing/2014/main" val="3012882773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USMD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81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$619,606.19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$544,877.70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$504,573.12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$230,656.68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extLst>
                  <a:ext uri="{0D108BD9-81ED-4DB2-BD59-A6C34878D82A}">
                    <a16:rowId xmlns:a16="http://schemas.microsoft.com/office/drawing/2014/main" val="3885658247"/>
                  </a:ext>
                </a:extLst>
              </a:tr>
              <a:tr h="180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WellMed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172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$835,312.43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$681,635.66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$602,015.68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$450,301.24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extLst>
                  <a:ext uri="{0D108BD9-81ED-4DB2-BD59-A6C34878D82A}">
                    <a16:rowId xmlns:a16="http://schemas.microsoft.com/office/drawing/2014/main" val="2212823815"/>
                  </a:ext>
                </a:extLst>
              </a:tr>
              <a:tr h="1929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Other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$6,648.84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$5,960.83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$5,682.00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$2,107.92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extLst>
                  <a:ext uri="{0D108BD9-81ED-4DB2-BD59-A6C34878D82A}">
                    <a16:rowId xmlns:a16="http://schemas.microsoft.com/office/drawing/2014/main" val="229729918"/>
                  </a:ext>
                </a:extLst>
              </a:tr>
              <a:tr h="1929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1" u="none" strike="noStrike" dirty="0">
                          <a:effectLst/>
                        </a:rPr>
                        <a:t>Total</a:t>
                      </a:r>
                      <a:endParaRPr lang="en-US" sz="8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u="none" strike="noStrike" dirty="0">
                          <a:effectLst/>
                        </a:rPr>
                        <a:t>5,715</a:t>
                      </a:r>
                      <a:endParaRPr lang="en-US" sz="800" b="1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u="none" strike="noStrike" dirty="0">
                          <a:effectLst/>
                        </a:rPr>
                        <a:t>$40,120,372.51</a:t>
                      </a:r>
                      <a:endParaRPr lang="en-US" sz="800" b="1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u="none" strike="noStrike" dirty="0">
                          <a:effectLst/>
                        </a:rPr>
                        <a:t>$33,687,567.54</a:t>
                      </a:r>
                      <a:endParaRPr lang="en-US" sz="800" b="1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u="none" strike="noStrike" dirty="0">
                          <a:effectLst/>
                        </a:rPr>
                        <a:t>$30,308,076.87</a:t>
                      </a:r>
                      <a:endParaRPr lang="en-US" sz="800" b="1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u="none" strike="noStrike" dirty="0">
                          <a:effectLst/>
                        </a:rPr>
                        <a:t>$17,006,034.39</a:t>
                      </a:r>
                      <a:endParaRPr lang="en-US" sz="800" b="1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extLst>
                  <a:ext uri="{0D108BD9-81ED-4DB2-BD59-A6C34878D82A}">
                    <a16:rowId xmlns:a16="http://schemas.microsoft.com/office/drawing/2014/main" val="2031632698"/>
                  </a:ext>
                </a:extLst>
              </a:tr>
              <a:tr h="180920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Grand Total</a:t>
                      </a:r>
                      <a:endParaRPr lang="en-US" sz="8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6,236</a:t>
                      </a:r>
                      <a:endParaRPr lang="en-US" sz="8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$57,734,321.76</a:t>
                      </a:r>
                      <a:endParaRPr lang="en-US" sz="8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$46,185,356.11</a:t>
                      </a:r>
                      <a:endParaRPr lang="en-US" sz="8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$39,918,901.51</a:t>
                      </a:r>
                      <a:endParaRPr lang="en-US" sz="8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$24,280,304.23</a:t>
                      </a:r>
                      <a:endParaRPr lang="en-US" sz="800" b="1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08" marR="7108" marT="7108" marB="0" anchor="ctr"/>
                </a:tc>
                <a:extLst>
                  <a:ext uri="{0D108BD9-81ED-4DB2-BD59-A6C34878D82A}">
                    <a16:rowId xmlns:a16="http://schemas.microsoft.com/office/drawing/2014/main" val="983311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28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6" name="think-cell Slide" r:id="rId6" imgW="395" imgH="396" progId="TCLayout.ActiveDocument.1">
                  <p:embed/>
                </p:oleObj>
              </mc:Choice>
              <mc:Fallback>
                <p:oleObj name="think-cell Slide" r:id="rId6" imgW="395" imgH="39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Movere</a:t>
            </a:r>
            <a:r>
              <a:rPr lang="en-US" sz="2400" dirty="0"/>
              <a:t> Financial Estimate by CDO</a:t>
            </a:r>
            <a:br>
              <a:rPr lang="en-US" sz="2400" dirty="0"/>
            </a:br>
            <a:r>
              <a:rPr lang="en-US" sz="2400" dirty="0"/>
              <a:t>Contract Comparison – No Adjustment</a:t>
            </a:r>
            <a:br>
              <a:rPr lang="en-US" sz="2400" dirty="0"/>
            </a:br>
            <a:r>
              <a:rPr lang="en-US" sz="1800" dirty="0"/>
              <a:t>ALL Servers</a:t>
            </a:r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889760" y="6486983"/>
            <a:ext cx="6525578" cy="365125"/>
          </a:xfrm>
        </p:spPr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13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644029-84E2-734C-9D87-FB26092DA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02618"/>
              </p:ext>
            </p:extLst>
          </p:nvPr>
        </p:nvGraphicFramePr>
        <p:xfrm>
          <a:off x="371475" y="1141794"/>
          <a:ext cx="8484054" cy="5005100"/>
        </p:xfrm>
        <a:graphic>
          <a:graphicData uri="http://schemas.openxmlformats.org/drawingml/2006/table">
            <a:tbl>
              <a:tblPr firstRow="1" firstCol="1" lastRow="1" bandRow="1">
                <a:tableStyleId>{3B4B98B0-60AC-42C2-AFA5-B58CD77FA1E5}</a:tableStyleId>
              </a:tblPr>
              <a:tblGrid>
                <a:gridCol w="1112714">
                  <a:extLst>
                    <a:ext uri="{9D8B030D-6E8A-4147-A177-3AD203B41FA5}">
                      <a16:colId xmlns:a16="http://schemas.microsoft.com/office/drawing/2014/main" val="1123304625"/>
                    </a:ext>
                  </a:extLst>
                </a:gridCol>
                <a:gridCol w="888301">
                  <a:extLst>
                    <a:ext uri="{9D8B030D-6E8A-4147-A177-3AD203B41FA5}">
                      <a16:colId xmlns:a16="http://schemas.microsoft.com/office/drawing/2014/main" val="4142379971"/>
                    </a:ext>
                  </a:extLst>
                </a:gridCol>
                <a:gridCol w="1000507">
                  <a:extLst>
                    <a:ext uri="{9D8B030D-6E8A-4147-A177-3AD203B41FA5}">
                      <a16:colId xmlns:a16="http://schemas.microsoft.com/office/drawing/2014/main" val="2818545090"/>
                    </a:ext>
                  </a:extLst>
                </a:gridCol>
                <a:gridCol w="1598942">
                  <a:extLst>
                    <a:ext uri="{9D8B030D-6E8A-4147-A177-3AD203B41FA5}">
                      <a16:colId xmlns:a16="http://schemas.microsoft.com/office/drawing/2014/main" val="316736053"/>
                    </a:ext>
                  </a:extLst>
                </a:gridCol>
                <a:gridCol w="1545955">
                  <a:extLst>
                    <a:ext uri="{9D8B030D-6E8A-4147-A177-3AD203B41FA5}">
                      <a16:colId xmlns:a16="http://schemas.microsoft.com/office/drawing/2014/main" val="270627243"/>
                    </a:ext>
                  </a:extLst>
                </a:gridCol>
                <a:gridCol w="1150117">
                  <a:extLst>
                    <a:ext uri="{9D8B030D-6E8A-4147-A177-3AD203B41FA5}">
                      <a16:colId xmlns:a16="http://schemas.microsoft.com/office/drawing/2014/main" val="3121384218"/>
                    </a:ext>
                  </a:extLst>
                </a:gridCol>
                <a:gridCol w="1187518">
                  <a:extLst>
                    <a:ext uri="{9D8B030D-6E8A-4147-A177-3AD203B41FA5}">
                      <a16:colId xmlns:a16="http://schemas.microsoft.com/office/drawing/2014/main" val="982413914"/>
                    </a:ext>
                  </a:extLst>
                </a:gridCol>
              </a:tblGrid>
              <a:tr h="534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Platform (group)</a:t>
                      </a:r>
                      <a:endParaRPr lang="en-US" sz="800" b="1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CDO</a:t>
                      </a:r>
                      <a:endParaRPr lang="en-US" sz="8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Device Count Contract</a:t>
                      </a:r>
                      <a:endParaRPr lang="en-US" sz="8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 Year Total (Pay As You Go - No Contract)</a:t>
                      </a:r>
                      <a:endParaRPr lang="en-US" sz="8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 Year Total (1yr All Up Front Reserved)</a:t>
                      </a:r>
                      <a:endParaRPr lang="en-US" sz="8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3 Year Total (3yr All Up Front Reserved)</a:t>
                      </a:r>
                      <a:endParaRPr lang="en-US" sz="8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Upfront Cost</a:t>
                      </a:r>
                      <a:endParaRPr lang="en-US" sz="8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849497961"/>
                  </a:ext>
                </a:extLst>
              </a:tr>
              <a:tr h="158528">
                <a:tc rowSpan="13"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Physical</a:t>
                      </a:r>
                      <a:endParaRPr lang="en-US" sz="800" b="0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AppleCare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$25,071.12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$20,101.84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$17,188.70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$17,188.70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1997743820"/>
                  </a:ext>
                </a:extLst>
              </a:tr>
              <a:tr h="15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DMG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171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$10,937,307.64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$7,392,342.48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$5,339,647.94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$4,573,270.58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3425647906"/>
                  </a:ext>
                </a:extLst>
              </a:tr>
              <a:tr h="15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Monarch</a:t>
                      </a:r>
                      <a:endParaRPr lang="en-US" sz="800" b="0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3401620240"/>
                  </a:ext>
                </a:extLst>
              </a:tr>
              <a:tr h="15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Mountain West</a:t>
                      </a:r>
                      <a:endParaRPr lang="en-US" sz="800" b="0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68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$2,698,609.10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$2,279,344.81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$1,991,266.61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$1,715,168.93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3419112180"/>
                  </a:ext>
                </a:extLst>
              </a:tr>
              <a:tr h="15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NAMM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$25,544.16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$18,941.05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$15,801.11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$15,801.11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1401765782"/>
                  </a:ext>
                </a:extLst>
              </a:tr>
              <a:tr h="15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PHCT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9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$427,759.56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$315,022.83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$243,658.96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$231,438.76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1816603637"/>
                  </a:ext>
                </a:extLst>
              </a:tr>
              <a:tr h="15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PHNY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52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$1,588,612.86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$1,075,726.07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$795,841.18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$767,800.42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1417881713"/>
                  </a:ext>
                </a:extLst>
              </a:tr>
              <a:tr h="15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PolyClinic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$14,270.04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$12,617.82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$11,833.88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$3,949.88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1094856246"/>
                  </a:ext>
                </a:extLst>
              </a:tr>
              <a:tr h="15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Reliant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39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$3,099,147.84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$1,896,073.62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$1,246,085.38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$1,197,756.46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608344091"/>
                  </a:ext>
                </a:extLst>
              </a:tr>
              <a:tr h="15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SCA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168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$1,454,653.19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$1,352,661.30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$1,302,744.28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$291,253.36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975953557"/>
                  </a:ext>
                </a:extLst>
              </a:tr>
              <a:tr h="15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USMD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$136,892.52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$119,404.23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$103,440.45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$103,440.45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11944804"/>
                  </a:ext>
                </a:extLst>
              </a:tr>
              <a:tr h="1690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WellMed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110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$22,626,086.62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$14,682,044.44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$10,304,570.90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$9,308,637.74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2219597170"/>
                  </a:ext>
                </a:extLst>
              </a:tr>
              <a:tr h="15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1" u="none" strike="noStrike" dirty="0">
                          <a:effectLst/>
                        </a:rPr>
                        <a:t>Total</a:t>
                      </a:r>
                      <a:endParaRPr lang="en-US" sz="8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u="none" strike="noStrike" dirty="0">
                          <a:effectLst/>
                        </a:rPr>
                        <a:t>624</a:t>
                      </a:r>
                      <a:endParaRPr lang="en-US" sz="800" b="1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u="none" strike="noStrike" dirty="0">
                          <a:effectLst/>
                        </a:rPr>
                        <a:t>$43,033,954.64</a:t>
                      </a:r>
                      <a:endParaRPr lang="en-US" sz="800" b="1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u="none" strike="noStrike">
                          <a:effectLst/>
                        </a:rPr>
                        <a:t>$29,164,280.48</a:t>
                      </a:r>
                      <a:endParaRPr lang="en-US" sz="8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u="none" strike="noStrike">
                          <a:effectLst/>
                        </a:rPr>
                        <a:t>$21,372,079.38</a:t>
                      </a:r>
                      <a:endParaRPr lang="en-US" sz="8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u="none" strike="noStrike" dirty="0">
                          <a:effectLst/>
                        </a:rPr>
                        <a:t>$18,225,706.38</a:t>
                      </a:r>
                      <a:endParaRPr lang="en-US" sz="800" b="1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834464557"/>
                  </a:ext>
                </a:extLst>
              </a:tr>
              <a:tr h="158528">
                <a:tc rowSpan="14"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Virtual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AppleCare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90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$526,567.10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$439,823.66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$393,739.31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$247,675.07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3855511243"/>
                  </a:ext>
                </a:extLst>
              </a:tr>
              <a:tr h="15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DMG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1,757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$13,807,383.23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$11,406,825.84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$10,095,560.83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$6,518,695.15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1021248179"/>
                  </a:ext>
                </a:extLst>
              </a:tr>
              <a:tr h="15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Monarch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465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$3,878,594.24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$3,307,714.31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$3,001,502.96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$1,693,889.00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1878180800"/>
                  </a:ext>
                </a:extLst>
              </a:tr>
              <a:tr h="15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Mountain West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1,324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$10,982,827.22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$9,215,471.24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$8,312,296.00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$4,268,750.08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2973081802"/>
                  </a:ext>
                </a:extLst>
              </a:tr>
              <a:tr h="15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NAMM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170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$1,085,056.52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$884,816.32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$772,474.86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$621,102.06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2651244058"/>
                  </a:ext>
                </a:extLst>
              </a:tr>
              <a:tr h="15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PHCT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239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$1,900,724.65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$1,568,791.95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$1,381,325.42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$918,771.14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205698117"/>
                  </a:ext>
                </a:extLst>
              </a:tr>
              <a:tr h="15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PHNY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255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$1,711,894.97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$1,423,625.97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$1,261,765.87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$873,583.99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3094140962"/>
                  </a:ext>
                </a:extLst>
              </a:tr>
              <a:tr h="15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PolyClinic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348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$2,183,618.34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$1,858,039.10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$1,685,839.13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$959,906.69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1362289703"/>
                  </a:ext>
                </a:extLst>
              </a:tr>
              <a:tr h="15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Reliant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559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$2,932,403.87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$2,588,325.09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$2,380,569.07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$1,189,638.31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3547459407"/>
                  </a:ext>
                </a:extLst>
              </a:tr>
              <a:tr h="15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SCA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482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$2,360,212.06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$2,036,081.38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$1,866,656.85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$965,305.41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2021955688"/>
                  </a:ext>
                </a:extLst>
              </a:tr>
              <a:tr h="15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USMD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81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$619,606.19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$544,877.70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$504,573.12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$230,656.68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829923621"/>
                  </a:ext>
                </a:extLst>
              </a:tr>
              <a:tr h="1585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WellMed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651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$5,079,027.85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$4,140,643.67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$3,610,326.94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$3,035,951.26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426224838"/>
                  </a:ext>
                </a:extLst>
              </a:tr>
              <a:tr h="1690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Other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66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$1,282,379.90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$916,213.04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$672,268.16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$665,724.44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652941515"/>
                  </a:ext>
                </a:extLst>
              </a:tr>
              <a:tr h="1690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1" u="none" strike="noStrike" dirty="0">
                          <a:effectLst/>
                        </a:rPr>
                        <a:t>Total</a:t>
                      </a:r>
                      <a:endParaRPr lang="en-US" sz="8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u="none" strike="noStrike" dirty="0">
                          <a:effectLst/>
                        </a:rPr>
                        <a:t>6,487</a:t>
                      </a:r>
                      <a:endParaRPr lang="en-US" sz="800" b="1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u="none" strike="noStrike" dirty="0">
                          <a:effectLst/>
                        </a:rPr>
                        <a:t>$48,350,296.15</a:t>
                      </a:r>
                      <a:endParaRPr lang="en-US" sz="800" b="1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u="none" strike="noStrike" dirty="0">
                          <a:effectLst/>
                        </a:rPr>
                        <a:t>$40,331,249.27</a:t>
                      </a:r>
                      <a:endParaRPr lang="en-US" sz="800" b="1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u="none" strike="noStrike" dirty="0">
                          <a:effectLst/>
                        </a:rPr>
                        <a:t>$35,938,898.52</a:t>
                      </a:r>
                      <a:endParaRPr lang="en-US" sz="800" b="1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u="none" strike="noStrike" dirty="0">
                          <a:effectLst/>
                        </a:rPr>
                        <a:t>$22,189,649.28</a:t>
                      </a:r>
                      <a:endParaRPr lang="en-US" sz="800" b="1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1480496306"/>
                  </a:ext>
                </a:extLst>
              </a:tr>
              <a:tr h="158528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Grand Total</a:t>
                      </a:r>
                      <a:endParaRPr lang="en-US" sz="8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7,111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$91,384,250.80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$69,495,529.75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</a:rPr>
                        <a:t>$57,310,977.90</a:t>
                      </a:r>
                      <a:endParaRPr lang="en-US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</a:rPr>
                        <a:t>$40,415,355.66</a:t>
                      </a:r>
                      <a:endParaRPr lang="en-US" sz="8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12" marR="6212" marT="6212" marB="0" anchor="ctr"/>
                </a:tc>
                <a:extLst>
                  <a:ext uri="{0D108BD9-81ED-4DB2-BD59-A6C34878D82A}">
                    <a16:rowId xmlns:a16="http://schemas.microsoft.com/office/drawing/2014/main" val="3800478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688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Charts and graphs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2617788" y="6486525"/>
            <a:ext cx="6526212" cy="365125"/>
          </a:xfrm>
        </p:spPr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37600" y="6486525"/>
            <a:ext cx="406400" cy="365125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14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061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7" name="think-cell Slide" r:id="rId6" imgW="395" imgH="396" progId="TCLayout.ActiveDocument.1">
                  <p:embed/>
                </p:oleObj>
              </mc:Choice>
              <mc:Fallback>
                <p:oleObj name="think-cell Slide" r:id="rId6" imgW="395" imgH="39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Infrastructure Totals by CDO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15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AA4413-13CA-D147-9AF6-A1292F616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475" y="1194107"/>
            <a:ext cx="8484054" cy="512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51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9AB3A7CC-D718-E644-A4BF-D9276A631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6" y="1194107"/>
            <a:ext cx="8966201" cy="4944225"/>
          </a:xfrm>
          <a:prstGeom prst="rect">
            <a:avLst/>
          </a:prstGeom>
        </p:spPr>
      </p:pic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00" name="think-cell Slide" r:id="rId7" imgW="395" imgH="396" progId="TCLayout.ActiveDocument.1">
                  <p:embed/>
                </p:oleObj>
              </mc:Choice>
              <mc:Fallback>
                <p:oleObj name="think-cell Slide" r:id="rId7" imgW="395" imgH="39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Total Server Inventory by CDO*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16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3CCD0A-7127-9B4E-8040-BBB4955716CC}"/>
              </a:ext>
            </a:extLst>
          </p:cNvPr>
          <p:cNvSpPr txBox="1"/>
          <p:nvPr/>
        </p:nvSpPr>
        <p:spPr bwMode="gray">
          <a:xfrm>
            <a:off x="524930" y="1818202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27%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98E92-5253-8449-B742-31CBD50ED4B1}"/>
              </a:ext>
            </a:extLst>
          </p:cNvPr>
          <p:cNvSpPr txBox="1"/>
          <p:nvPr/>
        </p:nvSpPr>
        <p:spPr bwMode="gray">
          <a:xfrm>
            <a:off x="1244596" y="2750609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19%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306FC-CE7C-F946-A5D2-463D2F2C98FF}"/>
              </a:ext>
            </a:extLst>
          </p:cNvPr>
          <p:cNvSpPr txBox="1"/>
          <p:nvPr/>
        </p:nvSpPr>
        <p:spPr bwMode="gray">
          <a:xfrm>
            <a:off x="1976963" y="4158389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11%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4A2122-1DF3-4546-A612-8F113A8D1E9B}"/>
              </a:ext>
            </a:extLst>
          </p:cNvPr>
          <p:cNvSpPr txBox="1"/>
          <p:nvPr/>
        </p:nvSpPr>
        <p:spPr bwMode="gray">
          <a:xfrm>
            <a:off x="3382665" y="4424820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8%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52B3E-FF9E-EF4D-998A-1AA2AC90FF58}"/>
              </a:ext>
            </a:extLst>
          </p:cNvPr>
          <p:cNvSpPr txBox="1"/>
          <p:nvPr/>
        </p:nvSpPr>
        <p:spPr bwMode="gray">
          <a:xfrm>
            <a:off x="2699268" y="4614892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FD023-E00B-CC4E-AFC1-03EE21D31172}"/>
              </a:ext>
            </a:extLst>
          </p:cNvPr>
          <p:cNvSpPr txBox="1"/>
          <p:nvPr/>
        </p:nvSpPr>
        <p:spPr bwMode="gray">
          <a:xfrm>
            <a:off x="4105965" y="4648045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8%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6113F8-CF5C-7D4D-BBB6-302365354E7F}"/>
              </a:ext>
            </a:extLst>
          </p:cNvPr>
          <p:cNvSpPr txBox="1"/>
          <p:nvPr/>
        </p:nvSpPr>
        <p:spPr bwMode="gray">
          <a:xfrm>
            <a:off x="4818114" y="4889862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5%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16AAD2-09EF-EF48-9577-354EB0E2564D}"/>
              </a:ext>
            </a:extLst>
          </p:cNvPr>
          <p:cNvSpPr txBox="1"/>
          <p:nvPr/>
        </p:nvSpPr>
        <p:spPr bwMode="gray">
          <a:xfrm>
            <a:off x="5527503" y="5102049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4%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D112E-DA42-4141-BF26-B165E4EFFB4A}"/>
              </a:ext>
            </a:extLst>
          </p:cNvPr>
          <p:cNvSpPr txBox="1"/>
          <p:nvPr/>
        </p:nvSpPr>
        <p:spPr bwMode="gray">
          <a:xfrm>
            <a:off x="7676464" y="5491295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2%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58D54E-8320-CE44-BF75-39342AC409D3}"/>
              </a:ext>
            </a:extLst>
          </p:cNvPr>
          <p:cNvSpPr txBox="1"/>
          <p:nvPr/>
        </p:nvSpPr>
        <p:spPr bwMode="gray">
          <a:xfrm>
            <a:off x="6258816" y="5160462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3%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9AD249-0273-434F-8040-6671681A5135}"/>
              </a:ext>
            </a:extLst>
          </p:cNvPr>
          <p:cNvSpPr txBox="1"/>
          <p:nvPr/>
        </p:nvSpPr>
        <p:spPr bwMode="gray">
          <a:xfrm>
            <a:off x="6973685" y="5304293"/>
            <a:ext cx="3810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900" b="1" dirty="0">
                <a:solidFill>
                  <a:schemeClr val="bg1"/>
                </a:solidFill>
              </a:rPr>
              <a:t>2%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AEC8EA-A657-544A-B79D-38025AAA70B0}"/>
              </a:ext>
            </a:extLst>
          </p:cNvPr>
          <p:cNvSpPr txBox="1"/>
          <p:nvPr/>
        </p:nvSpPr>
        <p:spPr bwMode="gray">
          <a:xfrm>
            <a:off x="8411109" y="5473690"/>
            <a:ext cx="3810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900" b="1" dirty="0">
                <a:solidFill>
                  <a:schemeClr val="bg1"/>
                </a:solidFill>
              </a:rPr>
              <a:t>1%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16BBB1-6962-F54E-8C09-2D7091342C3C}"/>
              </a:ext>
            </a:extLst>
          </p:cNvPr>
          <p:cNvSpPr txBox="1"/>
          <p:nvPr/>
        </p:nvSpPr>
        <p:spPr bwMode="gray">
          <a:xfrm>
            <a:off x="474128" y="1619174"/>
            <a:ext cx="49953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/>
              <a:t>2,087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5722DA-11D0-F940-86D1-76F79B432408}"/>
              </a:ext>
            </a:extLst>
          </p:cNvPr>
          <p:cNvSpPr txBox="1"/>
          <p:nvPr/>
        </p:nvSpPr>
        <p:spPr bwMode="gray">
          <a:xfrm>
            <a:off x="1161619" y="2539230"/>
            <a:ext cx="49953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/>
              <a:t>1,493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3CFD74-EBEE-EA41-AD5E-6DA4E51DB112}"/>
              </a:ext>
            </a:extLst>
          </p:cNvPr>
          <p:cNvSpPr txBox="1"/>
          <p:nvPr/>
        </p:nvSpPr>
        <p:spPr bwMode="gray">
          <a:xfrm>
            <a:off x="1898227" y="3927413"/>
            <a:ext cx="49953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/>
              <a:t>838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127D1D-55F7-4B4D-8019-296532C52050}"/>
              </a:ext>
            </a:extLst>
          </p:cNvPr>
          <p:cNvSpPr txBox="1"/>
          <p:nvPr/>
        </p:nvSpPr>
        <p:spPr bwMode="gray">
          <a:xfrm>
            <a:off x="3323626" y="4216555"/>
            <a:ext cx="49953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/>
              <a:t>604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DA5F56-EAA9-D441-BF6E-2BDAE68C408F}"/>
              </a:ext>
            </a:extLst>
          </p:cNvPr>
          <p:cNvSpPr txBox="1"/>
          <p:nvPr/>
        </p:nvSpPr>
        <p:spPr bwMode="gray">
          <a:xfrm>
            <a:off x="2614598" y="4398691"/>
            <a:ext cx="49953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/>
              <a:t>797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551BCF-24A6-1344-A0E9-4992FB1159D2}"/>
              </a:ext>
            </a:extLst>
          </p:cNvPr>
          <p:cNvSpPr txBox="1"/>
          <p:nvPr/>
        </p:nvSpPr>
        <p:spPr bwMode="gray">
          <a:xfrm>
            <a:off x="4014049" y="4401693"/>
            <a:ext cx="49953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/>
              <a:t>590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BB8CC8-A792-7A46-A1C3-27439F0BD00E}"/>
              </a:ext>
            </a:extLst>
          </p:cNvPr>
          <p:cNvSpPr txBox="1"/>
          <p:nvPr/>
        </p:nvSpPr>
        <p:spPr bwMode="gray">
          <a:xfrm>
            <a:off x="4743670" y="4681912"/>
            <a:ext cx="49953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/>
              <a:t>358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3BE17D-2B5B-CE46-AABE-ED3495572C01}"/>
              </a:ext>
            </a:extLst>
          </p:cNvPr>
          <p:cNvSpPr txBox="1"/>
          <p:nvPr/>
        </p:nvSpPr>
        <p:spPr bwMode="gray">
          <a:xfrm>
            <a:off x="5474276" y="4874507"/>
            <a:ext cx="49953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/>
              <a:t>327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9F8D47-4BC1-ED46-938C-9A748274C635}"/>
              </a:ext>
            </a:extLst>
          </p:cNvPr>
          <p:cNvSpPr txBox="1"/>
          <p:nvPr/>
        </p:nvSpPr>
        <p:spPr bwMode="gray">
          <a:xfrm>
            <a:off x="6172781" y="4916664"/>
            <a:ext cx="49953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/>
              <a:t>260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CC3CF4-42A8-3147-A914-29A5662606B3}"/>
              </a:ext>
            </a:extLst>
          </p:cNvPr>
          <p:cNvSpPr txBox="1"/>
          <p:nvPr/>
        </p:nvSpPr>
        <p:spPr bwMode="gray">
          <a:xfrm>
            <a:off x="6890210" y="5095072"/>
            <a:ext cx="49953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/>
              <a:t>178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C3FCC3-9C15-6E4E-8493-150C2A12EA7F}"/>
              </a:ext>
            </a:extLst>
          </p:cNvPr>
          <p:cNvSpPr txBox="1"/>
          <p:nvPr/>
        </p:nvSpPr>
        <p:spPr bwMode="gray">
          <a:xfrm>
            <a:off x="8326439" y="5262598"/>
            <a:ext cx="49953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/>
              <a:t>101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64FD41-E93D-B44C-9DD4-5A63DC42D718}"/>
              </a:ext>
            </a:extLst>
          </p:cNvPr>
          <p:cNvSpPr txBox="1"/>
          <p:nvPr/>
        </p:nvSpPr>
        <p:spPr bwMode="gray">
          <a:xfrm>
            <a:off x="7590282" y="5245873"/>
            <a:ext cx="49953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/>
              <a:t>164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FACD34-1693-1C41-BE00-80E156B656AE}"/>
              </a:ext>
            </a:extLst>
          </p:cNvPr>
          <p:cNvSpPr txBox="1"/>
          <p:nvPr/>
        </p:nvSpPr>
        <p:spPr bwMode="gray">
          <a:xfrm>
            <a:off x="5580828" y="6366933"/>
            <a:ext cx="327470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100" dirty="0"/>
              <a:t>*Linux servers total &lt; 1% and are not included</a:t>
            </a:r>
          </a:p>
        </p:txBody>
      </p:sp>
    </p:spTree>
    <p:extLst>
      <p:ext uri="{BB962C8B-B14F-4D97-AF65-F5344CB8AC3E}">
        <p14:creationId xmlns:p14="http://schemas.microsoft.com/office/powerpoint/2010/main" val="2029652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E0D44F-AA46-8942-8A67-A9B80C257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5" y="1221901"/>
            <a:ext cx="8484054" cy="5161966"/>
          </a:xfrm>
          <a:prstGeom prst="rect">
            <a:avLst/>
          </a:prstGeom>
        </p:spPr>
      </p:pic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1" name="think-cell Slide" r:id="rId7" imgW="395" imgH="396" progId="TCLayout.ActiveDocument.1">
                  <p:embed/>
                </p:oleObj>
              </mc:Choice>
              <mc:Fallback>
                <p:oleObj name="think-cell Slide" r:id="rId7" imgW="395" imgH="39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17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3E3C1C-3C95-AF48-A5C7-F994BF482A0A}"/>
              </a:ext>
            </a:extLst>
          </p:cNvPr>
          <p:cNvSpPr txBox="1"/>
          <p:nvPr/>
        </p:nvSpPr>
        <p:spPr bwMode="gray">
          <a:xfrm>
            <a:off x="934267" y="1890659"/>
            <a:ext cx="66489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15 THz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75830F-A171-B041-8CE5-F89ABFC76A27}"/>
              </a:ext>
            </a:extLst>
          </p:cNvPr>
          <p:cNvSpPr txBox="1"/>
          <p:nvPr/>
        </p:nvSpPr>
        <p:spPr bwMode="gray">
          <a:xfrm>
            <a:off x="1532467" y="2471686"/>
            <a:ext cx="70096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12.75 THz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AA02EF-04C8-2440-82AD-C2A25DFAB669}"/>
              </a:ext>
            </a:extLst>
          </p:cNvPr>
          <p:cNvSpPr txBox="1"/>
          <p:nvPr/>
        </p:nvSpPr>
        <p:spPr bwMode="gray">
          <a:xfrm>
            <a:off x="2233096" y="3908353"/>
            <a:ext cx="6239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7.48 THz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0F5EF5-B26A-9A48-AD2F-7EE75779DE6E}"/>
              </a:ext>
            </a:extLst>
          </p:cNvPr>
          <p:cNvSpPr txBox="1"/>
          <p:nvPr/>
        </p:nvSpPr>
        <p:spPr bwMode="gray">
          <a:xfrm>
            <a:off x="2914082" y="4669445"/>
            <a:ext cx="56867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4.63 THz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9D4B8C-528B-AC4A-9D00-8B84BEC0AE3E}"/>
              </a:ext>
            </a:extLst>
          </p:cNvPr>
          <p:cNvSpPr txBox="1"/>
          <p:nvPr/>
        </p:nvSpPr>
        <p:spPr bwMode="gray">
          <a:xfrm>
            <a:off x="3575890" y="4770379"/>
            <a:ext cx="598067" cy="161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4.32 THz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C0A2B0-F9BC-8443-AF86-BF0AC9E34FB2}"/>
              </a:ext>
            </a:extLst>
          </p:cNvPr>
          <p:cNvSpPr txBox="1"/>
          <p:nvPr/>
        </p:nvSpPr>
        <p:spPr bwMode="gray">
          <a:xfrm>
            <a:off x="4247858" y="4781398"/>
            <a:ext cx="53383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4.21THz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D4C88E-95D2-3246-90CD-67787473A933}"/>
              </a:ext>
            </a:extLst>
          </p:cNvPr>
          <p:cNvSpPr txBox="1"/>
          <p:nvPr/>
        </p:nvSpPr>
        <p:spPr bwMode="gray">
          <a:xfrm>
            <a:off x="4862649" y="4956500"/>
            <a:ext cx="5798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3.56 THz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97B653-87CC-F142-A1DC-9FB1E3943FAA}"/>
              </a:ext>
            </a:extLst>
          </p:cNvPr>
          <p:cNvSpPr txBox="1"/>
          <p:nvPr/>
        </p:nvSpPr>
        <p:spPr bwMode="gray">
          <a:xfrm>
            <a:off x="5498735" y="5079627"/>
            <a:ext cx="61898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3.09 THz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98C8B2-62AE-6549-A403-9F334EC9DE14}"/>
              </a:ext>
            </a:extLst>
          </p:cNvPr>
          <p:cNvSpPr txBox="1"/>
          <p:nvPr/>
        </p:nvSpPr>
        <p:spPr bwMode="gray">
          <a:xfrm>
            <a:off x="6174011" y="5224276"/>
            <a:ext cx="58665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2.67 THz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6A9653-276A-1741-9323-6830A638D9D7}"/>
              </a:ext>
            </a:extLst>
          </p:cNvPr>
          <p:cNvSpPr txBox="1"/>
          <p:nvPr/>
        </p:nvSpPr>
        <p:spPr bwMode="gray">
          <a:xfrm>
            <a:off x="6814716" y="5501665"/>
            <a:ext cx="61836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1.61 THz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8BBD58-1BC6-B047-9562-09DB7AE78B7C}"/>
              </a:ext>
            </a:extLst>
          </p:cNvPr>
          <p:cNvSpPr txBox="1"/>
          <p:nvPr/>
        </p:nvSpPr>
        <p:spPr bwMode="gray">
          <a:xfrm>
            <a:off x="7483887" y="5655321"/>
            <a:ext cx="56130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1.04 THz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6F0697-ACA4-8C4F-8639-4052FD778F23}"/>
              </a:ext>
            </a:extLst>
          </p:cNvPr>
          <p:cNvSpPr txBox="1"/>
          <p:nvPr/>
        </p:nvSpPr>
        <p:spPr bwMode="gray">
          <a:xfrm>
            <a:off x="8120429" y="5774569"/>
            <a:ext cx="6306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/>
              <a:t>603 GHz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Virtual CPU Provisioned and Average Utilization by CDO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056135-DF68-2647-B1BB-B2E42E26270E}"/>
              </a:ext>
            </a:extLst>
          </p:cNvPr>
          <p:cNvSpPr txBox="1"/>
          <p:nvPr/>
        </p:nvSpPr>
        <p:spPr bwMode="gray">
          <a:xfrm>
            <a:off x="908867" y="2085394"/>
            <a:ext cx="66489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4.5%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3A2AF3-B7C8-B240-8B87-3CEFADB4828F}"/>
              </a:ext>
            </a:extLst>
          </p:cNvPr>
          <p:cNvSpPr txBox="1"/>
          <p:nvPr/>
        </p:nvSpPr>
        <p:spPr bwMode="gray">
          <a:xfrm>
            <a:off x="1540935" y="2666421"/>
            <a:ext cx="70096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4.7%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DB274E-4598-5E4A-A68C-CEDCE7D038BD}"/>
              </a:ext>
            </a:extLst>
          </p:cNvPr>
          <p:cNvSpPr txBox="1"/>
          <p:nvPr/>
        </p:nvSpPr>
        <p:spPr bwMode="gray">
          <a:xfrm>
            <a:off x="2241564" y="4103088"/>
            <a:ext cx="6239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4.9%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571CB0-73AE-7640-8225-3085BB4AB906}"/>
              </a:ext>
            </a:extLst>
          </p:cNvPr>
          <p:cNvSpPr txBox="1"/>
          <p:nvPr/>
        </p:nvSpPr>
        <p:spPr bwMode="gray">
          <a:xfrm>
            <a:off x="2922550" y="4864180"/>
            <a:ext cx="56867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5.3%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74FACC-3FF0-5F43-AE00-CED843B82C6E}"/>
              </a:ext>
            </a:extLst>
          </p:cNvPr>
          <p:cNvSpPr txBox="1"/>
          <p:nvPr/>
        </p:nvSpPr>
        <p:spPr bwMode="gray">
          <a:xfrm>
            <a:off x="3558957" y="4965114"/>
            <a:ext cx="598067" cy="161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4.4%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3C89EB-184A-2E4F-8482-3E97CAD5CB4C}"/>
              </a:ext>
            </a:extLst>
          </p:cNvPr>
          <p:cNvSpPr txBox="1"/>
          <p:nvPr/>
        </p:nvSpPr>
        <p:spPr bwMode="gray">
          <a:xfrm>
            <a:off x="4256326" y="4976133"/>
            <a:ext cx="53383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5.8%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B2520E-4D76-5440-8FA6-B544B88C2932}"/>
              </a:ext>
            </a:extLst>
          </p:cNvPr>
          <p:cNvSpPr txBox="1"/>
          <p:nvPr/>
        </p:nvSpPr>
        <p:spPr bwMode="gray">
          <a:xfrm>
            <a:off x="4871117" y="5151235"/>
            <a:ext cx="5798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3.9%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022DBD-5ED3-314E-B209-C8CB416A3046}"/>
              </a:ext>
            </a:extLst>
          </p:cNvPr>
          <p:cNvSpPr txBox="1"/>
          <p:nvPr/>
        </p:nvSpPr>
        <p:spPr bwMode="gray">
          <a:xfrm>
            <a:off x="5507203" y="5274362"/>
            <a:ext cx="61898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5%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748AFD-19B6-FF49-938B-A1083BE71DD2}"/>
              </a:ext>
            </a:extLst>
          </p:cNvPr>
          <p:cNvSpPr txBox="1"/>
          <p:nvPr/>
        </p:nvSpPr>
        <p:spPr bwMode="gray">
          <a:xfrm>
            <a:off x="6182479" y="5419011"/>
            <a:ext cx="58665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6.6%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3BA870-A99F-8F41-9C3A-2362C8BC0F13}"/>
              </a:ext>
            </a:extLst>
          </p:cNvPr>
          <p:cNvSpPr txBox="1"/>
          <p:nvPr/>
        </p:nvSpPr>
        <p:spPr bwMode="gray">
          <a:xfrm>
            <a:off x="6823184" y="5696400"/>
            <a:ext cx="61836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7.9%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0DC2B5-92C4-0E45-8653-6A34AB95DC50}"/>
              </a:ext>
            </a:extLst>
          </p:cNvPr>
          <p:cNvSpPr txBox="1"/>
          <p:nvPr/>
        </p:nvSpPr>
        <p:spPr bwMode="gray">
          <a:xfrm>
            <a:off x="7492355" y="5850056"/>
            <a:ext cx="56130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1.4%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3C8E13-0496-334B-B2FA-2015DC6EAFF1}"/>
              </a:ext>
            </a:extLst>
          </p:cNvPr>
          <p:cNvSpPr txBox="1"/>
          <p:nvPr/>
        </p:nvSpPr>
        <p:spPr bwMode="gray">
          <a:xfrm>
            <a:off x="8128897" y="5969304"/>
            <a:ext cx="6306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>
                <a:solidFill>
                  <a:schemeClr val="bg1"/>
                </a:solidFill>
              </a:rPr>
              <a:t>6%</a:t>
            </a:r>
          </a:p>
        </p:txBody>
      </p:sp>
    </p:spTree>
    <p:extLst>
      <p:ext uri="{BB962C8B-B14F-4D97-AF65-F5344CB8AC3E}">
        <p14:creationId xmlns:p14="http://schemas.microsoft.com/office/powerpoint/2010/main" val="1016463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21B9A7-696B-AB49-9628-67AD9B544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4" y="1234126"/>
            <a:ext cx="8484055" cy="5219480"/>
          </a:xfrm>
          <a:prstGeom prst="rect">
            <a:avLst/>
          </a:prstGeom>
        </p:spPr>
      </p:pic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6" name="think-cell Slide" r:id="rId7" imgW="395" imgH="396" progId="TCLayout.ActiveDocument.1">
                  <p:embed/>
                </p:oleObj>
              </mc:Choice>
              <mc:Fallback>
                <p:oleObj name="think-cell Slide" r:id="rId7" imgW="395" imgH="39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3E3C1C-3C95-AF48-A5C7-F994BF482A0A}"/>
              </a:ext>
            </a:extLst>
          </p:cNvPr>
          <p:cNvSpPr txBox="1"/>
          <p:nvPr/>
        </p:nvSpPr>
        <p:spPr bwMode="gray">
          <a:xfrm>
            <a:off x="934267" y="2144662"/>
            <a:ext cx="66489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9.6 THz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75830F-A171-B041-8CE5-F89ABFC76A27}"/>
              </a:ext>
            </a:extLst>
          </p:cNvPr>
          <p:cNvSpPr txBox="1"/>
          <p:nvPr/>
        </p:nvSpPr>
        <p:spPr bwMode="gray">
          <a:xfrm>
            <a:off x="1549401" y="3496156"/>
            <a:ext cx="70096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6.3 THz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AA02EF-04C8-2440-82AD-C2A25DFAB669}"/>
              </a:ext>
            </a:extLst>
          </p:cNvPr>
          <p:cNvSpPr txBox="1"/>
          <p:nvPr/>
        </p:nvSpPr>
        <p:spPr bwMode="gray">
          <a:xfrm>
            <a:off x="2233096" y="3781352"/>
            <a:ext cx="6239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5.6 THz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0F5EF5-B26A-9A48-AD2F-7EE75779DE6E}"/>
              </a:ext>
            </a:extLst>
          </p:cNvPr>
          <p:cNvSpPr txBox="1"/>
          <p:nvPr/>
        </p:nvSpPr>
        <p:spPr bwMode="gray">
          <a:xfrm>
            <a:off x="2922549" y="4449313"/>
            <a:ext cx="56867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3.9 THz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9D4B8C-528B-AC4A-9D00-8B84BEC0AE3E}"/>
              </a:ext>
            </a:extLst>
          </p:cNvPr>
          <p:cNvSpPr txBox="1"/>
          <p:nvPr/>
        </p:nvSpPr>
        <p:spPr bwMode="gray">
          <a:xfrm>
            <a:off x="3575890" y="4990514"/>
            <a:ext cx="59806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2.58 THz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C0A2B0-F9BC-8443-AF86-BF0AC9E34FB2}"/>
              </a:ext>
            </a:extLst>
          </p:cNvPr>
          <p:cNvSpPr txBox="1"/>
          <p:nvPr/>
        </p:nvSpPr>
        <p:spPr bwMode="gray">
          <a:xfrm>
            <a:off x="4247858" y="5382535"/>
            <a:ext cx="53383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1.5 THz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D4C88E-95D2-3246-90CD-67787473A933}"/>
              </a:ext>
            </a:extLst>
          </p:cNvPr>
          <p:cNvSpPr txBox="1"/>
          <p:nvPr/>
        </p:nvSpPr>
        <p:spPr bwMode="gray">
          <a:xfrm>
            <a:off x="4871116" y="5439099"/>
            <a:ext cx="5798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1.48 THz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97B653-87CC-F142-A1DC-9FB1E3943FAA}"/>
              </a:ext>
            </a:extLst>
          </p:cNvPr>
          <p:cNvSpPr txBox="1"/>
          <p:nvPr/>
        </p:nvSpPr>
        <p:spPr bwMode="gray">
          <a:xfrm>
            <a:off x="5498734" y="5836236"/>
            <a:ext cx="61898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314 GHz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98C8B2-62AE-6549-A403-9F334EC9DE14}"/>
              </a:ext>
            </a:extLst>
          </p:cNvPr>
          <p:cNvSpPr txBox="1"/>
          <p:nvPr/>
        </p:nvSpPr>
        <p:spPr bwMode="gray">
          <a:xfrm>
            <a:off x="6183027" y="5851041"/>
            <a:ext cx="58665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184 GHz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6A9653-276A-1741-9323-6830A638D9D7}"/>
              </a:ext>
            </a:extLst>
          </p:cNvPr>
          <p:cNvSpPr txBox="1"/>
          <p:nvPr/>
        </p:nvSpPr>
        <p:spPr bwMode="gray">
          <a:xfrm>
            <a:off x="6814716" y="5837180"/>
            <a:ext cx="61836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61 GHz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8BBD58-1BC6-B047-9562-09DB7AE78B7C}"/>
              </a:ext>
            </a:extLst>
          </p:cNvPr>
          <p:cNvSpPr txBox="1"/>
          <p:nvPr/>
        </p:nvSpPr>
        <p:spPr bwMode="gray">
          <a:xfrm>
            <a:off x="7500339" y="6035943"/>
            <a:ext cx="56130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42 GHz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6F0697-ACA4-8C4F-8639-4052FD778F23}"/>
              </a:ext>
            </a:extLst>
          </p:cNvPr>
          <p:cNvSpPr txBox="1"/>
          <p:nvPr/>
        </p:nvSpPr>
        <p:spPr bwMode="gray">
          <a:xfrm>
            <a:off x="8143240" y="6020776"/>
            <a:ext cx="6306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/>
              <a:t>22 GHz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Physical CPU Provisioned and Average Utilization by CDO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056135-DF68-2647-B1BB-B2E42E26270E}"/>
              </a:ext>
            </a:extLst>
          </p:cNvPr>
          <p:cNvSpPr txBox="1"/>
          <p:nvPr/>
        </p:nvSpPr>
        <p:spPr bwMode="gray">
          <a:xfrm>
            <a:off x="908867" y="2339397"/>
            <a:ext cx="66489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4.8%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3A2AF3-B7C8-B240-8B87-3CEFADB4828F}"/>
              </a:ext>
            </a:extLst>
          </p:cNvPr>
          <p:cNvSpPr txBox="1"/>
          <p:nvPr/>
        </p:nvSpPr>
        <p:spPr bwMode="gray">
          <a:xfrm>
            <a:off x="1557869" y="3690891"/>
            <a:ext cx="70096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DB274E-4598-5E4A-A68C-CEDCE7D038BD}"/>
              </a:ext>
            </a:extLst>
          </p:cNvPr>
          <p:cNvSpPr txBox="1"/>
          <p:nvPr/>
        </p:nvSpPr>
        <p:spPr bwMode="gray">
          <a:xfrm>
            <a:off x="2241564" y="3976087"/>
            <a:ext cx="6239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4.3%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571CB0-73AE-7640-8225-3085BB4AB906}"/>
              </a:ext>
            </a:extLst>
          </p:cNvPr>
          <p:cNvSpPr txBox="1"/>
          <p:nvPr/>
        </p:nvSpPr>
        <p:spPr bwMode="gray">
          <a:xfrm>
            <a:off x="2931017" y="4644048"/>
            <a:ext cx="56867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3.6%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74FACC-3FF0-5F43-AE00-CED843B82C6E}"/>
              </a:ext>
            </a:extLst>
          </p:cNvPr>
          <p:cNvSpPr txBox="1"/>
          <p:nvPr/>
        </p:nvSpPr>
        <p:spPr bwMode="gray">
          <a:xfrm>
            <a:off x="3558957" y="5219117"/>
            <a:ext cx="598067" cy="161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2.4%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3C89EB-184A-2E4F-8482-3E97CAD5CB4C}"/>
              </a:ext>
            </a:extLst>
          </p:cNvPr>
          <p:cNvSpPr txBox="1"/>
          <p:nvPr/>
        </p:nvSpPr>
        <p:spPr bwMode="gray">
          <a:xfrm>
            <a:off x="4256326" y="5577270"/>
            <a:ext cx="53383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2.2%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B2520E-4D76-5440-8FA6-B544B88C2932}"/>
              </a:ext>
            </a:extLst>
          </p:cNvPr>
          <p:cNvSpPr txBox="1"/>
          <p:nvPr/>
        </p:nvSpPr>
        <p:spPr bwMode="gray">
          <a:xfrm>
            <a:off x="4879584" y="5633834"/>
            <a:ext cx="5798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3.1%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022DBD-5ED3-314E-B209-C8CB416A3046}"/>
              </a:ext>
            </a:extLst>
          </p:cNvPr>
          <p:cNvSpPr txBox="1"/>
          <p:nvPr/>
        </p:nvSpPr>
        <p:spPr bwMode="gray">
          <a:xfrm>
            <a:off x="5587997" y="6034722"/>
            <a:ext cx="461987" cy="161583"/>
          </a:xfrm>
          <a:prstGeom prst="rect">
            <a:avLst/>
          </a:prstGeom>
          <a:solidFill>
            <a:srgbClr val="0000FF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5.3%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748AFD-19B6-FF49-938B-A1083BE71DD2}"/>
              </a:ext>
            </a:extLst>
          </p:cNvPr>
          <p:cNvSpPr txBox="1"/>
          <p:nvPr/>
        </p:nvSpPr>
        <p:spPr bwMode="gray">
          <a:xfrm>
            <a:off x="6273797" y="6035942"/>
            <a:ext cx="394283" cy="161583"/>
          </a:xfrm>
          <a:prstGeom prst="rect">
            <a:avLst/>
          </a:prstGeom>
          <a:solidFill>
            <a:srgbClr val="0000FF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4.3%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3BA870-A99F-8F41-9C3A-2362C8BC0F13}"/>
              </a:ext>
            </a:extLst>
          </p:cNvPr>
          <p:cNvSpPr txBox="1"/>
          <p:nvPr/>
        </p:nvSpPr>
        <p:spPr bwMode="gray">
          <a:xfrm>
            <a:off x="6900332" y="6035942"/>
            <a:ext cx="448085" cy="161583"/>
          </a:xfrm>
          <a:prstGeom prst="rect">
            <a:avLst/>
          </a:prstGeom>
          <a:solidFill>
            <a:srgbClr val="0000FF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5.2%</a:t>
            </a:r>
          </a:p>
        </p:txBody>
      </p:sp>
    </p:spTree>
    <p:extLst>
      <p:ext uri="{BB962C8B-B14F-4D97-AF65-F5344CB8AC3E}">
        <p14:creationId xmlns:p14="http://schemas.microsoft.com/office/powerpoint/2010/main" val="2681221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2EE1F1-07B2-A947-8513-AA9220559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540" y="1236136"/>
            <a:ext cx="8484055" cy="5097861"/>
          </a:xfrm>
          <a:prstGeom prst="rect">
            <a:avLst/>
          </a:prstGeom>
        </p:spPr>
      </p:pic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49" name="think-cell Slide" r:id="rId7" imgW="395" imgH="396" progId="TCLayout.ActiveDocument.1">
                  <p:embed/>
                </p:oleObj>
              </mc:Choice>
              <mc:Fallback>
                <p:oleObj name="think-cell Slide" r:id="rId7" imgW="395" imgH="39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19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Virtual RAM Provisioned and Average Utilization by CDO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D3D64F-0BDA-8C4B-94B5-4CD6F8EA4A4E}"/>
              </a:ext>
            </a:extLst>
          </p:cNvPr>
          <p:cNvSpPr txBox="1"/>
          <p:nvPr/>
        </p:nvSpPr>
        <p:spPr bwMode="gray">
          <a:xfrm>
            <a:off x="1026604" y="1811560"/>
            <a:ext cx="66489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34 TB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EAEFE9-DBC4-6E4E-B018-3643C4E6442C}"/>
              </a:ext>
            </a:extLst>
          </p:cNvPr>
          <p:cNvSpPr txBox="1"/>
          <p:nvPr/>
        </p:nvSpPr>
        <p:spPr bwMode="gray">
          <a:xfrm>
            <a:off x="1691501" y="2531633"/>
            <a:ext cx="58177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27 TB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29DE31-0D88-F540-AAA7-E5ADE2565C65}"/>
              </a:ext>
            </a:extLst>
          </p:cNvPr>
          <p:cNvSpPr txBox="1"/>
          <p:nvPr/>
        </p:nvSpPr>
        <p:spPr bwMode="gray">
          <a:xfrm>
            <a:off x="2324081" y="3614349"/>
            <a:ext cx="6239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17 TB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646933-4350-994D-A505-A86427DF2308}"/>
              </a:ext>
            </a:extLst>
          </p:cNvPr>
          <p:cNvSpPr txBox="1"/>
          <p:nvPr/>
        </p:nvSpPr>
        <p:spPr bwMode="gray">
          <a:xfrm>
            <a:off x="2979515" y="4633161"/>
            <a:ext cx="56867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8 TB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1DDEDA-068F-A540-ADE5-1ED11518819C}"/>
              </a:ext>
            </a:extLst>
          </p:cNvPr>
          <p:cNvSpPr txBox="1"/>
          <p:nvPr/>
        </p:nvSpPr>
        <p:spPr bwMode="gray">
          <a:xfrm>
            <a:off x="3618330" y="4762391"/>
            <a:ext cx="598067" cy="161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7 TB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113A7E-207F-924C-95C8-799CA3AA7832}"/>
              </a:ext>
            </a:extLst>
          </p:cNvPr>
          <p:cNvSpPr txBox="1"/>
          <p:nvPr/>
        </p:nvSpPr>
        <p:spPr bwMode="gray">
          <a:xfrm>
            <a:off x="4289926" y="4773360"/>
            <a:ext cx="53383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6.9 TB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3B269D-D155-394C-BAE7-DC12953B7718}"/>
              </a:ext>
            </a:extLst>
          </p:cNvPr>
          <p:cNvSpPr txBox="1"/>
          <p:nvPr/>
        </p:nvSpPr>
        <p:spPr bwMode="gray">
          <a:xfrm>
            <a:off x="4915071" y="4777531"/>
            <a:ext cx="5798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6.8 TB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24F0BA-9E41-5940-ACC0-C03963BBAD18}"/>
              </a:ext>
            </a:extLst>
          </p:cNvPr>
          <p:cNvSpPr txBox="1"/>
          <p:nvPr/>
        </p:nvSpPr>
        <p:spPr bwMode="gray">
          <a:xfrm>
            <a:off x="5546102" y="4992506"/>
            <a:ext cx="61898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4.6 TB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E567CB-D8F2-3944-A7D4-8D7576A8DD93}"/>
              </a:ext>
            </a:extLst>
          </p:cNvPr>
          <p:cNvSpPr txBox="1"/>
          <p:nvPr/>
        </p:nvSpPr>
        <p:spPr bwMode="gray">
          <a:xfrm>
            <a:off x="6196437" y="5071887"/>
            <a:ext cx="58665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4 TB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704859-C5F1-7443-8ED8-414DC5D685A7}"/>
              </a:ext>
            </a:extLst>
          </p:cNvPr>
          <p:cNvSpPr txBox="1"/>
          <p:nvPr/>
        </p:nvSpPr>
        <p:spPr bwMode="gray">
          <a:xfrm>
            <a:off x="6846862" y="5246874"/>
            <a:ext cx="61836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2.3 TB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5D3686-050E-534C-A7C7-8AA2FE201DED}"/>
              </a:ext>
            </a:extLst>
          </p:cNvPr>
          <p:cNvSpPr txBox="1"/>
          <p:nvPr/>
        </p:nvSpPr>
        <p:spPr bwMode="gray">
          <a:xfrm>
            <a:off x="7515219" y="5367779"/>
            <a:ext cx="56130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1.2 TB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ECB8B9-533D-114C-ADC8-E49909A8A9C2}"/>
              </a:ext>
            </a:extLst>
          </p:cNvPr>
          <p:cNvSpPr txBox="1"/>
          <p:nvPr/>
        </p:nvSpPr>
        <p:spPr bwMode="gray">
          <a:xfrm>
            <a:off x="8113755" y="5396969"/>
            <a:ext cx="6306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/>
              <a:t>1 TB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54E908-A326-2D4C-A55B-C345879D5679}"/>
              </a:ext>
            </a:extLst>
          </p:cNvPr>
          <p:cNvSpPr txBox="1"/>
          <p:nvPr/>
        </p:nvSpPr>
        <p:spPr bwMode="gray">
          <a:xfrm>
            <a:off x="1009664" y="1989361"/>
            <a:ext cx="66489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32%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3A4CC1-8AB4-5042-9718-65FECCE09481}"/>
              </a:ext>
            </a:extLst>
          </p:cNvPr>
          <p:cNvSpPr txBox="1"/>
          <p:nvPr/>
        </p:nvSpPr>
        <p:spPr bwMode="gray">
          <a:xfrm>
            <a:off x="1674561" y="2709434"/>
            <a:ext cx="58177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31%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55C697-3580-4347-A5EE-B92BD18A4F92}"/>
              </a:ext>
            </a:extLst>
          </p:cNvPr>
          <p:cNvSpPr txBox="1"/>
          <p:nvPr/>
        </p:nvSpPr>
        <p:spPr bwMode="gray">
          <a:xfrm>
            <a:off x="2307141" y="3792150"/>
            <a:ext cx="6239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35%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E75C11-BE70-C44E-BAB7-E9D9143B2E06}"/>
              </a:ext>
            </a:extLst>
          </p:cNvPr>
          <p:cNvSpPr txBox="1"/>
          <p:nvPr/>
        </p:nvSpPr>
        <p:spPr bwMode="gray">
          <a:xfrm>
            <a:off x="2962575" y="4810962"/>
            <a:ext cx="56867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43%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00F3FA-C9BF-F247-A3F1-91A59E02CF4E}"/>
              </a:ext>
            </a:extLst>
          </p:cNvPr>
          <p:cNvSpPr txBox="1"/>
          <p:nvPr/>
        </p:nvSpPr>
        <p:spPr bwMode="gray">
          <a:xfrm>
            <a:off x="3601390" y="4940192"/>
            <a:ext cx="598067" cy="161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40%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7A6351-6CF5-3F4A-906D-912361055CBE}"/>
              </a:ext>
            </a:extLst>
          </p:cNvPr>
          <p:cNvSpPr txBox="1"/>
          <p:nvPr/>
        </p:nvSpPr>
        <p:spPr bwMode="gray">
          <a:xfrm>
            <a:off x="4272986" y="4951161"/>
            <a:ext cx="53383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44%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DB8E13-B663-6A4E-968F-E9BBF232E4B3}"/>
              </a:ext>
            </a:extLst>
          </p:cNvPr>
          <p:cNvSpPr txBox="1"/>
          <p:nvPr/>
        </p:nvSpPr>
        <p:spPr bwMode="gray">
          <a:xfrm>
            <a:off x="4898131" y="4955332"/>
            <a:ext cx="5798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35%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CDEBFA-D32D-CC4F-8CE4-1CCC54915879}"/>
              </a:ext>
            </a:extLst>
          </p:cNvPr>
          <p:cNvSpPr txBox="1"/>
          <p:nvPr/>
        </p:nvSpPr>
        <p:spPr bwMode="gray">
          <a:xfrm>
            <a:off x="5529162" y="5170307"/>
            <a:ext cx="61898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37%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2BC878-FE40-D446-8FD1-E2F775C87149}"/>
              </a:ext>
            </a:extLst>
          </p:cNvPr>
          <p:cNvSpPr txBox="1"/>
          <p:nvPr/>
        </p:nvSpPr>
        <p:spPr bwMode="gray">
          <a:xfrm>
            <a:off x="6179497" y="5249688"/>
            <a:ext cx="58665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53%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02ECA6-1425-444D-9C96-80551D9D74CE}"/>
              </a:ext>
            </a:extLst>
          </p:cNvPr>
          <p:cNvSpPr txBox="1"/>
          <p:nvPr/>
        </p:nvSpPr>
        <p:spPr bwMode="gray">
          <a:xfrm>
            <a:off x="6829922" y="5424675"/>
            <a:ext cx="61836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900" b="1" dirty="0">
                <a:solidFill>
                  <a:schemeClr val="bg1"/>
                </a:solidFill>
              </a:rPr>
              <a:t>44%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E77A69-4CD8-BC4E-9082-668FE9E2B2F1}"/>
              </a:ext>
            </a:extLst>
          </p:cNvPr>
          <p:cNvSpPr txBox="1"/>
          <p:nvPr/>
        </p:nvSpPr>
        <p:spPr bwMode="gray">
          <a:xfrm>
            <a:off x="7498279" y="5545580"/>
            <a:ext cx="56130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900" b="1" dirty="0">
                <a:solidFill>
                  <a:schemeClr val="bg1"/>
                </a:solidFill>
              </a:rPr>
              <a:t>27%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44D19B-84C0-A649-B502-252AC876854D}"/>
              </a:ext>
            </a:extLst>
          </p:cNvPr>
          <p:cNvSpPr txBox="1"/>
          <p:nvPr/>
        </p:nvSpPr>
        <p:spPr bwMode="gray">
          <a:xfrm>
            <a:off x="8105282" y="5540902"/>
            <a:ext cx="63069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00" b="1" dirty="0">
                <a:solidFill>
                  <a:schemeClr val="bg1"/>
                </a:solidFill>
              </a:rPr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117012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98" name="think-cell Slide" r:id="rId6" imgW="395" imgH="396" progId="TCLayout.ActiveDocument.1">
                  <p:embed/>
                </p:oleObj>
              </mc:Choice>
              <mc:Fallback>
                <p:oleObj name="think-cell Slide" r:id="rId6" imgW="395" imgH="39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Technical Overview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889760" y="6486983"/>
            <a:ext cx="6525578" cy="365125"/>
          </a:xfrm>
        </p:spPr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2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22FDAC-69C5-AA43-857A-633492D0419C}"/>
              </a:ext>
            </a:extLst>
          </p:cNvPr>
          <p:cNvGrpSpPr/>
          <p:nvPr/>
        </p:nvGrpSpPr>
        <p:grpSpPr>
          <a:xfrm>
            <a:off x="2356696" y="1261450"/>
            <a:ext cx="6091979" cy="1053217"/>
            <a:chOff x="2356696" y="1261450"/>
            <a:chExt cx="6091979" cy="105321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45B53F0-16DE-2D40-9E86-7DD46071E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79044" y="1261450"/>
              <a:ext cx="999834" cy="1029473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BB38EB6-89DC-154D-8428-B346F1ADEB67}"/>
                </a:ext>
              </a:extLst>
            </p:cNvPr>
            <p:cNvGrpSpPr/>
            <p:nvPr/>
          </p:nvGrpSpPr>
          <p:grpSpPr>
            <a:xfrm>
              <a:off x="2356696" y="1277237"/>
              <a:ext cx="1041789" cy="1037430"/>
              <a:chOff x="3116423" y="4613228"/>
              <a:chExt cx="1041789" cy="103743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ADBDBBB-6273-234D-866A-889B720022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16423" y="4613228"/>
                <a:ext cx="1041789" cy="103743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D3F76A-7B85-F74C-B7C8-787E8B47A993}"/>
                  </a:ext>
                </a:extLst>
              </p:cNvPr>
              <p:cNvSpPr txBox="1"/>
              <p:nvPr/>
            </p:nvSpPr>
            <p:spPr bwMode="gray">
              <a:xfrm>
                <a:off x="3289300" y="4973679"/>
                <a:ext cx="6985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CPU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AF5158D-8F74-8949-998D-AE45CED9AE54}"/>
                </a:ext>
              </a:extLst>
            </p:cNvPr>
            <p:cNvGrpSpPr/>
            <p:nvPr/>
          </p:nvGrpSpPr>
          <p:grpSpPr>
            <a:xfrm>
              <a:off x="7149042" y="1287236"/>
              <a:ext cx="1299633" cy="977900"/>
              <a:chOff x="6371166" y="4550720"/>
              <a:chExt cx="1299633" cy="977900"/>
            </a:xfrm>
          </p:grpSpPr>
          <p:sp>
            <p:nvSpPr>
              <p:cNvPr id="17" name="Can 16">
                <a:extLst>
                  <a:ext uri="{FF2B5EF4-FFF2-40B4-BE49-F238E27FC236}">
                    <a16:creationId xmlns:a16="http://schemas.microsoft.com/office/drawing/2014/main" id="{2A91AF0A-D48E-5242-9FA5-6064F8AB8387}"/>
                  </a:ext>
                </a:extLst>
              </p:cNvPr>
              <p:cNvSpPr/>
              <p:nvPr/>
            </p:nvSpPr>
            <p:spPr bwMode="gray">
              <a:xfrm>
                <a:off x="6371166" y="4550720"/>
                <a:ext cx="1299633" cy="977900"/>
              </a:xfrm>
              <a:prstGeom prst="can">
                <a:avLst/>
              </a:prstGeom>
              <a:solidFill>
                <a:srgbClr val="339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 err="1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50133D-170C-5F4E-8463-05799EFA3812}"/>
                  </a:ext>
                </a:extLst>
              </p:cNvPr>
              <p:cNvSpPr txBox="1"/>
              <p:nvPr/>
            </p:nvSpPr>
            <p:spPr bwMode="gray">
              <a:xfrm>
                <a:off x="6371167" y="4968747"/>
                <a:ext cx="129963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dirty="0">
                    <a:solidFill>
                      <a:schemeClr val="bg1"/>
                    </a:solidFill>
                  </a:rPr>
                  <a:t>STORAGE</a:t>
                </a: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DF11BF9-AA3F-0B44-88E9-831E08802DE9}"/>
              </a:ext>
            </a:extLst>
          </p:cNvPr>
          <p:cNvSpPr txBox="1"/>
          <p:nvPr/>
        </p:nvSpPr>
        <p:spPr bwMode="gray">
          <a:xfrm>
            <a:off x="542961" y="3361813"/>
            <a:ext cx="131910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/>
              <a:t>AVG UTILIZATION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C09C5F-7A0C-F442-B803-E456E3E44766}"/>
              </a:ext>
            </a:extLst>
          </p:cNvPr>
          <p:cNvSpPr txBox="1"/>
          <p:nvPr/>
        </p:nvSpPr>
        <p:spPr bwMode="gray">
          <a:xfrm>
            <a:off x="246876" y="3030542"/>
            <a:ext cx="200854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/>
              <a:t>VIRTUAL PROVISIONED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32B408-5F0F-FC49-A8C1-42F3723D4708}"/>
              </a:ext>
            </a:extLst>
          </p:cNvPr>
          <p:cNvSpPr txBox="1"/>
          <p:nvPr/>
        </p:nvSpPr>
        <p:spPr bwMode="gray">
          <a:xfrm>
            <a:off x="2309822" y="3364692"/>
            <a:ext cx="10974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/>
              <a:t>4.8%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55B8E4-740D-654F-96BC-4CB3DAB8A97C}"/>
              </a:ext>
            </a:extLst>
          </p:cNvPr>
          <p:cNvSpPr txBox="1"/>
          <p:nvPr/>
        </p:nvSpPr>
        <p:spPr bwMode="gray">
          <a:xfrm>
            <a:off x="4711193" y="3364692"/>
            <a:ext cx="10974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/>
              <a:t>35%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9D30D9-80FA-5846-8D02-4C949F6B80AA}"/>
              </a:ext>
            </a:extLst>
          </p:cNvPr>
          <p:cNvSpPr txBox="1"/>
          <p:nvPr/>
        </p:nvSpPr>
        <p:spPr bwMode="gray">
          <a:xfrm>
            <a:off x="7231090" y="3364692"/>
            <a:ext cx="10974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/>
              <a:t>51%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ABC391-3A81-EE40-A3F4-9E9F53C3545D}"/>
              </a:ext>
            </a:extLst>
          </p:cNvPr>
          <p:cNvSpPr txBox="1"/>
          <p:nvPr/>
        </p:nvSpPr>
        <p:spPr bwMode="gray">
          <a:xfrm>
            <a:off x="542961" y="3721240"/>
            <a:ext cx="131910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/>
              <a:t>HEADROOM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181166-95C5-6343-8178-2BC6C92E68F5}"/>
              </a:ext>
            </a:extLst>
          </p:cNvPr>
          <p:cNvSpPr txBox="1"/>
          <p:nvPr/>
        </p:nvSpPr>
        <p:spPr bwMode="gray">
          <a:xfrm>
            <a:off x="2309822" y="3721240"/>
            <a:ext cx="10974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/>
              <a:t>55%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401C7C-1EEF-534E-809B-B770DCCDFBDE}"/>
              </a:ext>
            </a:extLst>
          </p:cNvPr>
          <p:cNvSpPr txBox="1"/>
          <p:nvPr/>
        </p:nvSpPr>
        <p:spPr bwMode="gray">
          <a:xfrm>
            <a:off x="4711193" y="3721240"/>
            <a:ext cx="10974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/>
              <a:t>34%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F18466-5961-BB4B-8569-5F037887A5B0}"/>
              </a:ext>
            </a:extLst>
          </p:cNvPr>
          <p:cNvSpPr txBox="1"/>
          <p:nvPr/>
        </p:nvSpPr>
        <p:spPr bwMode="gray">
          <a:xfrm>
            <a:off x="7072930" y="2979950"/>
            <a:ext cx="14137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/>
              <a:t>4.57 PB (47% Used)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74520D-B37F-8C4E-A25B-94D8315E9A8E}"/>
              </a:ext>
            </a:extLst>
          </p:cNvPr>
          <p:cNvSpPr txBox="1"/>
          <p:nvPr/>
        </p:nvSpPr>
        <p:spPr bwMode="gray">
          <a:xfrm>
            <a:off x="2328853" y="3030542"/>
            <a:ext cx="10974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/>
              <a:t>60.96 THz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07A6E0-254C-BB46-AF9C-52F503B3BD2E}"/>
              </a:ext>
            </a:extLst>
          </p:cNvPr>
          <p:cNvSpPr txBox="1"/>
          <p:nvPr/>
        </p:nvSpPr>
        <p:spPr bwMode="gray">
          <a:xfrm>
            <a:off x="4317427" y="3030542"/>
            <a:ext cx="192306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/>
              <a:t> 115.53 TB (43% Used)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83B8D7-F284-D14A-BDF6-FA91D5DE222E}"/>
              </a:ext>
            </a:extLst>
          </p:cNvPr>
          <p:cNvSpPr txBox="1"/>
          <p:nvPr/>
        </p:nvSpPr>
        <p:spPr bwMode="gray">
          <a:xfrm>
            <a:off x="7231090" y="3721240"/>
            <a:ext cx="10974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/>
              <a:t>49%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A95C4CB-4858-074F-AA51-CF6948E612A0}"/>
              </a:ext>
            </a:extLst>
          </p:cNvPr>
          <p:cNvCxnSpPr/>
          <p:nvPr/>
        </p:nvCxnSpPr>
        <p:spPr bwMode="gray">
          <a:xfrm>
            <a:off x="2455332" y="3272882"/>
            <a:ext cx="5960005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BBD4F97-A346-554B-B1F9-FC956C5FC5E0}"/>
              </a:ext>
            </a:extLst>
          </p:cNvPr>
          <p:cNvCxnSpPr/>
          <p:nvPr/>
        </p:nvCxnSpPr>
        <p:spPr bwMode="gray">
          <a:xfrm>
            <a:off x="2455332" y="3625492"/>
            <a:ext cx="5960005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624E8EA-5389-904B-AE16-E98A441C05A2}"/>
              </a:ext>
            </a:extLst>
          </p:cNvPr>
          <p:cNvSpPr txBox="1"/>
          <p:nvPr/>
        </p:nvSpPr>
        <p:spPr bwMode="gray">
          <a:xfrm>
            <a:off x="323987" y="2642961"/>
            <a:ext cx="179612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/>
              <a:t>PHYSICAL ALLOCATED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BE764A-AF0D-FB46-8A5D-2EECF04B0A1C}"/>
              </a:ext>
            </a:extLst>
          </p:cNvPr>
          <p:cNvSpPr txBox="1"/>
          <p:nvPr/>
        </p:nvSpPr>
        <p:spPr bwMode="gray">
          <a:xfrm>
            <a:off x="7062636" y="2643001"/>
            <a:ext cx="14724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/>
              <a:t>5.78 PB (54% Used)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4DCEF2-4D98-3E43-BC55-2781C895824D}"/>
              </a:ext>
            </a:extLst>
          </p:cNvPr>
          <p:cNvSpPr txBox="1"/>
          <p:nvPr/>
        </p:nvSpPr>
        <p:spPr bwMode="gray">
          <a:xfrm>
            <a:off x="2328854" y="2633690"/>
            <a:ext cx="10974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/>
              <a:t>30.87 THz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AE4FB3-BA9E-8941-9539-5E8795527CD9}"/>
              </a:ext>
            </a:extLst>
          </p:cNvPr>
          <p:cNvSpPr txBox="1"/>
          <p:nvPr/>
        </p:nvSpPr>
        <p:spPr bwMode="gray">
          <a:xfrm>
            <a:off x="4424820" y="2630268"/>
            <a:ext cx="170828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/>
              <a:t> 204.11 TB (36% Used)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403EC63-CAAB-C24F-A350-EB465E98CA90}"/>
              </a:ext>
            </a:extLst>
          </p:cNvPr>
          <p:cNvCxnSpPr/>
          <p:nvPr/>
        </p:nvCxnSpPr>
        <p:spPr bwMode="gray">
          <a:xfrm>
            <a:off x="2455333" y="2878429"/>
            <a:ext cx="5960005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4147B49A-2642-3F4C-B59B-C1EA714B4DB4}"/>
              </a:ext>
            </a:extLst>
          </p:cNvPr>
          <p:cNvGrpSpPr/>
          <p:nvPr/>
        </p:nvGrpSpPr>
        <p:grpSpPr>
          <a:xfrm>
            <a:off x="1041108" y="3985692"/>
            <a:ext cx="7147507" cy="2502724"/>
            <a:chOff x="323987" y="3933342"/>
            <a:chExt cx="7147507" cy="250272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719754-7DDD-1B4D-ABB8-82BD3C2DC75F}"/>
                </a:ext>
              </a:extLst>
            </p:cNvPr>
            <p:cNvSpPr/>
            <p:nvPr/>
          </p:nvSpPr>
          <p:spPr bwMode="gray">
            <a:xfrm>
              <a:off x="323987" y="4011683"/>
              <a:ext cx="1538081" cy="13741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/>
                <a:t>13 CDOs Inventoried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1DBB29E-3693-864C-8C31-A77A7E8D3CE5}"/>
                </a:ext>
              </a:extLst>
            </p:cNvPr>
            <p:cNvSpPr/>
            <p:nvPr/>
          </p:nvSpPr>
          <p:spPr bwMode="gray">
            <a:xfrm>
              <a:off x="1862068" y="4940815"/>
              <a:ext cx="1583186" cy="14443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/>
                <a:t>~6,500 Virtual Servers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4D83C1C-E517-6E41-B1ED-74AA1FCD5FC9}"/>
                </a:ext>
              </a:extLst>
            </p:cNvPr>
            <p:cNvSpPr/>
            <p:nvPr/>
          </p:nvSpPr>
          <p:spPr bwMode="gray">
            <a:xfrm>
              <a:off x="4522742" y="5094676"/>
              <a:ext cx="1474376" cy="13413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/>
                <a:t>~21,500 SQL Databases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A9843C-8E11-8144-86AA-028CD1B09F9C}"/>
                </a:ext>
              </a:extLst>
            </p:cNvPr>
            <p:cNvSpPr/>
            <p:nvPr/>
          </p:nvSpPr>
          <p:spPr bwMode="gray">
            <a:xfrm>
              <a:off x="3298749" y="3933342"/>
              <a:ext cx="1405527" cy="13413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/>
                <a:t>~1,100 Physical</a:t>
              </a:r>
            </a:p>
            <a:p>
              <a:pPr algn="ctr"/>
              <a:r>
                <a:rPr lang="en-US" sz="1400" dirty="0"/>
                <a:t>Servers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44B4996-9547-E346-9F79-F2FE7F147AA4}"/>
                </a:ext>
              </a:extLst>
            </p:cNvPr>
            <p:cNvSpPr/>
            <p:nvPr/>
          </p:nvSpPr>
          <p:spPr bwMode="gray">
            <a:xfrm>
              <a:off x="5997118" y="4013279"/>
              <a:ext cx="1474376" cy="13413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Data Collected Between 11/26/19 and 03/06/20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0729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007669-311C-8740-A466-856CBE322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08" y="1481667"/>
            <a:ext cx="8484055" cy="4761354"/>
          </a:xfrm>
          <a:prstGeom prst="rect">
            <a:avLst/>
          </a:prstGeom>
        </p:spPr>
      </p:pic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6" name="think-cell Slide" r:id="rId7" imgW="395" imgH="396" progId="TCLayout.ActiveDocument.1">
                  <p:embed/>
                </p:oleObj>
              </mc:Choice>
              <mc:Fallback>
                <p:oleObj name="think-cell Slide" r:id="rId7" imgW="395" imgH="39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20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Physical RAM Provisioned and Average Utilization by CDO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D3D64F-0BDA-8C4B-94B5-4CD6F8EA4A4E}"/>
              </a:ext>
            </a:extLst>
          </p:cNvPr>
          <p:cNvSpPr txBox="1"/>
          <p:nvPr/>
        </p:nvSpPr>
        <p:spPr bwMode="gray">
          <a:xfrm>
            <a:off x="1043538" y="1735357"/>
            <a:ext cx="66489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130 TB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EAEFE9-DBC4-6E4E-B018-3643C4E6442C}"/>
              </a:ext>
            </a:extLst>
          </p:cNvPr>
          <p:cNvSpPr txBox="1"/>
          <p:nvPr/>
        </p:nvSpPr>
        <p:spPr bwMode="gray">
          <a:xfrm>
            <a:off x="1716902" y="4809172"/>
            <a:ext cx="58177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33 TB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29DE31-0D88-F540-AAA7-E5ADE2565C65}"/>
              </a:ext>
            </a:extLst>
          </p:cNvPr>
          <p:cNvSpPr txBox="1"/>
          <p:nvPr/>
        </p:nvSpPr>
        <p:spPr bwMode="gray">
          <a:xfrm>
            <a:off x="2349482" y="4909749"/>
            <a:ext cx="6239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29 TB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646933-4350-994D-A505-A86427DF2308}"/>
              </a:ext>
            </a:extLst>
          </p:cNvPr>
          <p:cNvSpPr txBox="1"/>
          <p:nvPr/>
        </p:nvSpPr>
        <p:spPr bwMode="gray">
          <a:xfrm>
            <a:off x="3013383" y="5420559"/>
            <a:ext cx="56867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8 TB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1DDEDA-068F-A540-ADE5-1ED11518819C}"/>
              </a:ext>
            </a:extLst>
          </p:cNvPr>
          <p:cNvSpPr txBox="1"/>
          <p:nvPr/>
        </p:nvSpPr>
        <p:spPr bwMode="gray">
          <a:xfrm>
            <a:off x="3652198" y="5498989"/>
            <a:ext cx="598067" cy="161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6 TB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113A7E-207F-924C-95C8-799CA3AA7832}"/>
              </a:ext>
            </a:extLst>
          </p:cNvPr>
          <p:cNvSpPr txBox="1"/>
          <p:nvPr/>
        </p:nvSpPr>
        <p:spPr bwMode="gray">
          <a:xfrm>
            <a:off x="4323794" y="5501492"/>
            <a:ext cx="53383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4 TB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3B269D-D155-394C-BAE7-DC12953B7718}"/>
              </a:ext>
            </a:extLst>
          </p:cNvPr>
          <p:cNvSpPr txBox="1"/>
          <p:nvPr/>
        </p:nvSpPr>
        <p:spPr bwMode="gray">
          <a:xfrm>
            <a:off x="4948939" y="5581866"/>
            <a:ext cx="5798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2 TB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24F0BA-9E41-5940-ACC0-C03963BBAD18}"/>
              </a:ext>
            </a:extLst>
          </p:cNvPr>
          <p:cNvSpPr txBox="1"/>
          <p:nvPr/>
        </p:nvSpPr>
        <p:spPr bwMode="gray">
          <a:xfrm>
            <a:off x="5579970" y="5627504"/>
            <a:ext cx="61898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1.4 TB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E567CB-D8F2-3944-A7D4-8D7576A8DD93}"/>
              </a:ext>
            </a:extLst>
          </p:cNvPr>
          <p:cNvSpPr txBox="1"/>
          <p:nvPr/>
        </p:nvSpPr>
        <p:spPr bwMode="gray">
          <a:xfrm>
            <a:off x="6230305" y="5681484"/>
            <a:ext cx="58665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842 GB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704859-C5F1-7443-8ED8-414DC5D685A7}"/>
              </a:ext>
            </a:extLst>
          </p:cNvPr>
          <p:cNvSpPr txBox="1"/>
          <p:nvPr/>
        </p:nvSpPr>
        <p:spPr bwMode="gray">
          <a:xfrm>
            <a:off x="6846855" y="5811060"/>
            <a:ext cx="61836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*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5D3686-050E-534C-A7C7-8AA2FE201DED}"/>
              </a:ext>
            </a:extLst>
          </p:cNvPr>
          <p:cNvSpPr txBox="1"/>
          <p:nvPr/>
        </p:nvSpPr>
        <p:spPr bwMode="gray">
          <a:xfrm>
            <a:off x="7532153" y="5791110"/>
            <a:ext cx="56130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*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ECB8B9-533D-114C-ADC8-E49909A8A9C2}"/>
              </a:ext>
            </a:extLst>
          </p:cNvPr>
          <p:cNvSpPr txBox="1"/>
          <p:nvPr/>
        </p:nvSpPr>
        <p:spPr bwMode="gray">
          <a:xfrm>
            <a:off x="8130689" y="5803366"/>
            <a:ext cx="63069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100" b="1" dirty="0"/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54E908-A326-2D4C-A55B-C345879D5679}"/>
              </a:ext>
            </a:extLst>
          </p:cNvPr>
          <p:cNvSpPr txBox="1"/>
          <p:nvPr/>
        </p:nvSpPr>
        <p:spPr bwMode="gray">
          <a:xfrm>
            <a:off x="1026598" y="1913158"/>
            <a:ext cx="66489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3A4CC1-8AB4-5042-9718-65FECCE09481}"/>
              </a:ext>
            </a:extLst>
          </p:cNvPr>
          <p:cNvSpPr txBox="1"/>
          <p:nvPr/>
        </p:nvSpPr>
        <p:spPr bwMode="gray">
          <a:xfrm>
            <a:off x="1699962" y="4986973"/>
            <a:ext cx="58177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36%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55C697-3580-4347-A5EE-B92BD18A4F92}"/>
              </a:ext>
            </a:extLst>
          </p:cNvPr>
          <p:cNvSpPr txBox="1"/>
          <p:nvPr/>
        </p:nvSpPr>
        <p:spPr bwMode="gray">
          <a:xfrm>
            <a:off x="2332542" y="5087550"/>
            <a:ext cx="62394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E75C11-BE70-C44E-BAB7-E9D9143B2E06}"/>
              </a:ext>
            </a:extLst>
          </p:cNvPr>
          <p:cNvSpPr txBox="1"/>
          <p:nvPr/>
        </p:nvSpPr>
        <p:spPr bwMode="gray">
          <a:xfrm>
            <a:off x="3112066" y="5626500"/>
            <a:ext cx="322490" cy="164610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31%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00F3FA-C9BF-F247-A3F1-91A59E02CF4E}"/>
              </a:ext>
            </a:extLst>
          </p:cNvPr>
          <p:cNvSpPr txBox="1"/>
          <p:nvPr/>
        </p:nvSpPr>
        <p:spPr bwMode="gray">
          <a:xfrm>
            <a:off x="3770724" y="5702189"/>
            <a:ext cx="310209" cy="161583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7A6351-6CF5-3F4A-906D-912361055CBE}"/>
              </a:ext>
            </a:extLst>
          </p:cNvPr>
          <p:cNvSpPr txBox="1"/>
          <p:nvPr/>
        </p:nvSpPr>
        <p:spPr bwMode="gray">
          <a:xfrm>
            <a:off x="4410293" y="5730095"/>
            <a:ext cx="326799" cy="161583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40%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DB8E13-B663-6A4E-968F-E9BBF232E4B3}"/>
              </a:ext>
            </a:extLst>
          </p:cNvPr>
          <p:cNvSpPr txBox="1"/>
          <p:nvPr/>
        </p:nvSpPr>
        <p:spPr bwMode="gray">
          <a:xfrm>
            <a:off x="5058003" y="5776126"/>
            <a:ext cx="318331" cy="161583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36%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CDEBFA-D32D-CC4F-8CE4-1CCC54915879}"/>
              </a:ext>
            </a:extLst>
          </p:cNvPr>
          <p:cNvSpPr txBox="1"/>
          <p:nvPr/>
        </p:nvSpPr>
        <p:spPr bwMode="gray">
          <a:xfrm>
            <a:off x="5706534" y="5805305"/>
            <a:ext cx="304800" cy="161583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32%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2BC878-FE40-D446-8FD1-E2F775C87149}"/>
              </a:ext>
            </a:extLst>
          </p:cNvPr>
          <p:cNvSpPr txBox="1"/>
          <p:nvPr/>
        </p:nvSpPr>
        <p:spPr bwMode="gray">
          <a:xfrm>
            <a:off x="6341533" y="5859285"/>
            <a:ext cx="384993" cy="161583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>
                <a:solidFill>
                  <a:schemeClr val="bg1"/>
                </a:solidFill>
              </a:rPr>
              <a:t>32%</a:t>
            </a:r>
          </a:p>
        </p:txBody>
      </p:sp>
    </p:spTree>
    <p:extLst>
      <p:ext uri="{BB962C8B-B14F-4D97-AF65-F5344CB8AC3E}">
        <p14:creationId xmlns:p14="http://schemas.microsoft.com/office/powerpoint/2010/main" val="1732332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0E999-B268-874C-AC6D-A599745B4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5" y="1115123"/>
            <a:ext cx="8484054" cy="5111622"/>
          </a:xfrm>
          <a:prstGeom prst="rect">
            <a:avLst/>
          </a:prstGeom>
        </p:spPr>
      </p:pic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6" name="think-cell Slide" r:id="rId7" imgW="395" imgH="396" progId="TCLayout.ActiveDocument.1">
                  <p:embed/>
                </p:oleObj>
              </mc:Choice>
              <mc:Fallback>
                <p:oleObj name="think-cell Slide" r:id="rId7" imgW="395" imgH="39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-1"/>
            <a:ext cx="8486775" cy="1115123"/>
          </a:xfrm>
        </p:spPr>
        <p:txBody>
          <a:bodyPr/>
          <a:lstStyle/>
          <a:p>
            <a:r>
              <a:rPr lang="en-US" sz="2400" dirty="0"/>
              <a:t>Virtual Storage Provisioned and Usage by CDO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21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A57105-C639-2443-97CD-38818E4D5A9C}"/>
              </a:ext>
            </a:extLst>
          </p:cNvPr>
          <p:cNvSpPr txBox="1"/>
          <p:nvPr/>
        </p:nvSpPr>
        <p:spPr bwMode="gray">
          <a:xfrm>
            <a:off x="1623056" y="1736451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52%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04013C-7D3C-3147-8F3F-B973927EFC76}"/>
              </a:ext>
            </a:extLst>
          </p:cNvPr>
          <p:cNvSpPr txBox="1"/>
          <p:nvPr/>
        </p:nvSpPr>
        <p:spPr bwMode="gray">
          <a:xfrm>
            <a:off x="944692" y="1632375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37%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BDFA97-3CAD-A54B-B634-8B75D0BB4E64}"/>
              </a:ext>
            </a:extLst>
          </p:cNvPr>
          <p:cNvSpPr txBox="1"/>
          <p:nvPr/>
        </p:nvSpPr>
        <p:spPr bwMode="gray">
          <a:xfrm>
            <a:off x="2272912" y="4451105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46%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6C2FA7-6D8E-E949-883C-26D4A2D3D366}"/>
              </a:ext>
            </a:extLst>
          </p:cNvPr>
          <p:cNvSpPr txBox="1"/>
          <p:nvPr/>
        </p:nvSpPr>
        <p:spPr bwMode="gray">
          <a:xfrm>
            <a:off x="3605942" y="4910070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67%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4013AE-423C-7B44-BCF2-7F9466C559B1}"/>
              </a:ext>
            </a:extLst>
          </p:cNvPr>
          <p:cNvSpPr txBox="1"/>
          <p:nvPr/>
        </p:nvSpPr>
        <p:spPr bwMode="gray">
          <a:xfrm>
            <a:off x="2938586" y="4547747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42%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1D0B0D-C089-E240-9621-2EE2CC0F8109}"/>
              </a:ext>
            </a:extLst>
          </p:cNvPr>
          <p:cNvSpPr txBox="1"/>
          <p:nvPr/>
        </p:nvSpPr>
        <p:spPr bwMode="gray">
          <a:xfrm>
            <a:off x="4934678" y="5183947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55%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7436B4-3A94-BE44-A16A-CFFC4E18F227}"/>
              </a:ext>
            </a:extLst>
          </p:cNvPr>
          <p:cNvSpPr txBox="1"/>
          <p:nvPr/>
        </p:nvSpPr>
        <p:spPr bwMode="gray">
          <a:xfrm>
            <a:off x="4256164" y="5054160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42%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8E8572-1AE5-8246-998E-74A9FC407BCF}"/>
              </a:ext>
            </a:extLst>
          </p:cNvPr>
          <p:cNvSpPr txBox="1"/>
          <p:nvPr/>
        </p:nvSpPr>
        <p:spPr bwMode="gray">
          <a:xfrm>
            <a:off x="6914675" y="5315773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63%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2A9578-8AAB-0A46-ACC6-A4472E581B6D}"/>
              </a:ext>
            </a:extLst>
          </p:cNvPr>
          <p:cNvSpPr txBox="1"/>
          <p:nvPr/>
        </p:nvSpPr>
        <p:spPr bwMode="gray">
          <a:xfrm>
            <a:off x="6254636" y="5298189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61%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054B17-4986-374C-8524-E7CAD79C8009}"/>
              </a:ext>
            </a:extLst>
          </p:cNvPr>
          <p:cNvSpPr txBox="1"/>
          <p:nvPr/>
        </p:nvSpPr>
        <p:spPr bwMode="gray">
          <a:xfrm>
            <a:off x="5592666" y="5264738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47%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A86B5E-56E3-F34B-8CC4-C6527735752E}"/>
              </a:ext>
            </a:extLst>
          </p:cNvPr>
          <p:cNvSpPr txBox="1"/>
          <p:nvPr/>
        </p:nvSpPr>
        <p:spPr bwMode="gray">
          <a:xfrm>
            <a:off x="7590936" y="5409737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59%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AFCF2F-F951-464E-BD08-F4D9E4D4F5B4}"/>
              </a:ext>
            </a:extLst>
          </p:cNvPr>
          <p:cNvSpPr txBox="1"/>
          <p:nvPr/>
        </p:nvSpPr>
        <p:spPr bwMode="gray">
          <a:xfrm>
            <a:off x="8246252" y="5521587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47%</a:t>
            </a:r>
          </a:p>
        </p:txBody>
      </p:sp>
    </p:spTree>
    <p:extLst>
      <p:ext uri="{BB962C8B-B14F-4D97-AF65-F5344CB8AC3E}">
        <p14:creationId xmlns:p14="http://schemas.microsoft.com/office/powerpoint/2010/main" val="3242107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14F269-029D-0B49-8D8A-F3E43AFFC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4" y="1141371"/>
            <a:ext cx="8484055" cy="5047765"/>
          </a:xfrm>
          <a:prstGeom prst="rect">
            <a:avLst/>
          </a:prstGeom>
        </p:spPr>
      </p:pic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4" name="think-cell Slide" r:id="rId7" imgW="395" imgH="396" progId="TCLayout.ActiveDocument.1">
                  <p:embed/>
                </p:oleObj>
              </mc:Choice>
              <mc:Fallback>
                <p:oleObj name="think-cell Slide" r:id="rId7" imgW="395" imgH="39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-1"/>
            <a:ext cx="8486775" cy="1115123"/>
          </a:xfrm>
        </p:spPr>
        <p:txBody>
          <a:bodyPr/>
          <a:lstStyle/>
          <a:p>
            <a:r>
              <a:rPr lang="en-US" sz="2400" dirty="0"/>
              <a:t>Physical Storage Provisioned and Usage by CDO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22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A57105-C639-2443-97CD-38818E4D5A9C}"/>
              </a:ext>
            </a:extLst>
          </p:cNvPr>
          <p:cNvSpPr txBox="1"/>
          <p:nvPr/>
        </p:nvSpPr>
        <p:spPr bwMode="gray">
          <a:xfrm>
            <a:off x="1699260" y="3115709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39%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04013C-7D3C-3147-8F3F-B973927EFC76}"/>
              </a:ext>
            </a:extLst>
          </p:cNvPr>
          <p:cNvSpPr txBox="1"/>
          <p:nvPr/>
        </p:nvSpPr>
        <p:spPr bwMode="gray">
          <a:xfrm>
            <a:off x="1003959" y="1852512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64%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BDFA97-3CAD-A54B-B634-8B75D0BB4E64}"/>
              </a:ext>
            </a:extLst>
          </p:cNvPr>
          <p:cNvSpPr txBox="1"/>
          <p:nvPr/>
        </p:nvSpPr>
        <p:spPr bwMode="gray">
          <a:xfrm>
            <a:off x="2340646" y="4256375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60%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6C2FA7-6D8E-E949-883C-26D4A2D3D366}"/>
              </a:ext>
            </a:extLst>
          </p:cNvPr>
          <p:cNvSpPr txBox="1"/>
          <p:nvPr/>
        </p:nvSpPr>
        <p:spPr bwMode="gray">
          <a:xfrm>
            <a:off x="3656743" y="5096344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62%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4013AE-423C-7B44-BCF2-7F9466C559B1}"/>
              </a:ext>
            </a:extLst>
          </p:cNvPr>
          <p:cNvSpPr txBox="1"/>
          <p:nvPr/>
        </p:nvSpPr>
        <p:spPr bwMode="gray">
          <a:xfrm>
            <a:off x="2997852" y="4930882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34%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1D0B0D-C089-E240-9621-2EE2CC0F8109}"/>
              </a:ext>
            </a:extLst>
          </p:cNvPr>
          <p:cNvSpPr txBox="1"/>
          <p:nvPr/>
        </p:nvSpPr>
        <p:spPr bwMode="gray">
          <a:xfrm>
            <a:off x="4968546" y="5522621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37%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7436B4-3A94-BE44-A16A-CFFC4E18F227}"/>
              </a:ext>
            </a:extLst>
          </p:cNvPr>
          <p:cNvSpPr txBox="1"/>
          <p:nvPr/>
        </p:nvSpPr>
        <p:spPr bwMode="gray">
          <a:xfrm>
            <a:off x="4315433" y="5435169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77%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8E8572-1AE5-8246-998E-74A9FC407BCF}"/>
              </a:ext>
            </a:extLst>
          </p:cNvPr>
          <p:cNvSpPr txBox="1"/>
          <p:nvPr/>
        </p:nvSpPr>
        <p:spPr bwMode="gray">
          <a:xfrm>
            <a:off x="6914675" y="5578245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42%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2A9578-8AAB-0A46-ACC6-A4472E581B6D}"/>
              </a:ext>
            </a:extLst>
          </p:cNvPr>
          <p:cNvSpPr txBox="1"/>
          <p:nvPr/>
        </p:nvSpPr>
        <p:spPr bwMode="gray">
          <a:xfrm>
            <a:off x="6313865" y="5581543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35%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054B17-4986-374C-8524-E7CAD79C8009}"/>
              </a:ext>
            </a:extLst>
          </p:cNvPr>
          <p:cNvSpPr txBox="1"/>
          <p:nvPr/>
        </p:nvSpPr>
        <p:spPr bwMode="gray">
          <a:xfrm>
            <a:off x="5626534" y="5535676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39%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A86B5E-56E3-F34B-8CC4-C6527735752E}"/>
              </a:ext>
            </a:extLst>
          </p:cNvPr>
          <p:cNvSpPr txBox="1"/>
          <p:nvPr/>
        </p:nvSpPr>
        <p:spPr bwMode="gray">
          <a:xfrm>
            <a:off x="7636975" y="5618021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AFCF2F-F951-464E-BD08-F4D9E4D4F5B4}"/>
              </a:ext>
            </a:extLst>
          </p:cNvPr>
          <p:cNvSpPr txBox="1"/>
          <p:nvPr/>
        </p:nvSpPr>
        <p:spPr bwMode="gray">
          <a:xfrm>
            <a:off x="8246252" y="5614724"/>
            <a:ext cx="381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5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904997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9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Top Processor Models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23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D1D110-2E71-704E-8224-032560713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75" y="1172302"/>
            <a:ext cx="8484054" cy="510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74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3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Virtual Operating System Count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24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986ED-A9A5-7345-972F-53CBEF9C9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92780"/>
            <a:ext cx="9144000" cy="423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45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0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Physical Operating System Count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25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FDA87-81A9-F64D-9822-B9D633BAC3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74" y="1185333"/>
            <a:ext cx="8484055" cy="44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77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5618" y="856793"/>
            <a:ext cx="8228013" cy="521017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26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8" name="Footer Placeholder 2"/>
          <p:cNvSpPr txBox="1">
            <a:spLocks/>
          </p:cNvSpPr>
          <p:nvPr/>
        </p:nvSpPr>
        <p:spPr bwMode="gray">
          <a:xfrm>
            <a:off x="1889760" y="6486983"/>
            <a:ext cx="652557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5565A">
                    <a:tint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2019 Optum, Inc. All rights reserved. Confidential property of Optum. Do not distribute or reproduce without express permission from Optum.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55565A">
                  <a:tint val="75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686351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Supporting Files and</a:t>
            </a:r>
          </a:p>
          <a:p>
            <a:r>
              <a:rPr lang="en-US" dirty="0"/>
              <a:t>Additional Information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2617788" y="6486525"/>
            <a:ext cx="6526212" cy="365125"/>
          </a:xfrm>
        </p:spPr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37600" y="6486525"/>
            <a:ext cx="406400" cy="365125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27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614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70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Supporting Files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28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0A5EF5-1C5B-624B-9477-C983F5738A34}"/>
              </a:ext>
            </a:extLst>
          </p:cNvPr>
          <p:cNvSpPr txBox="1"/>
          <p:nvPr/>
        </p:nvSpPr>
        <p:spPr bwMode="gray">
          <a:xfrm>
            <a:off x="371474" y="1278467"/>
            <a:ext cx="4429125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Movere</a:t>
            </a:r>
            <a:r>
              <a:rPr lang="en-US" sz="1400" dirty="0"/>
              <a:t> Tracking </a:t>
            </a:r>
            <a:r>
              <a:rPr lang="en-US" sz="1400" dirty="0">
                <a:hlinkClick r:id="rId7"/>
              </a:rPr>
              <a:t>Spreadsheet</a:t>
            </a:r>
            <a:endParaRPr lang="en-US" sz="14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hlinkClick r:id="rId8"/>
              </a:rPr>
              <a:t>Tableau Workbook</a:t>
            </a:r>
            <a:endParaRPr lang="en-US" sz="14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Movere</a:t>
            </a:r>
            <a:r>
              <a:rPr lang="en-US" sz="1400" dirty="0"/>
              <a:t> data </a:t>
            </a:r>
            <a:r>
              <a:rPr lang="en-US" sz="1400" dirty="0">
                <a:hlinkClick r:id="rId9"/>
              </a:rPr>
              <a:t>extracts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2138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4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Margin of Error Example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29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0FB9BC-31B3-8440-9766-8A8D673492BB}"/>
              </a:ext>
            </a:extLst>
          </p:cNvPr>
          <p:cNvSpPr txBox="1"/>
          <p:nvPr/>
        </p:nvSpPr>
        <p:spPr bwMode="gray">
          <a:xfrm>
            <a:off x="292607" y="2724912"/>
            <a:ext cx="8562921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In this example for DMG, </a:t>
            </a:r>
            <a:r>
              <a:rPr lang="en-US" sz="1400" b="1" dirty="0" err="1"/>
              <a:t>Movere</a:t>
            </a:r>
            <a:r>
              <a:rPr lang="en-US" sz="1400" b="1" dirty="0"/>
              <a:t> shows higher counts for Physical RAM but lower counts in every other category.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 comparison of ratios shows some similarities, but the per VM storage and physical RAM ratios are not relative.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Conclusion: </a:t>
            </a:r>
            <a:r>
              <a:rPr lang="en-US" sz="1400" b="1" dirty="0" err="1"/>
              <a:t>Movere</a:t>
            </a:r>
            <a:r>
              <a:rPr lang="en-US" sz="1400" b="1" dirty="0"/>
              <a:t> is a useful tool but does not capture all environment information accurately. This could be due to analysis exclusions during </a:t>
            </a:r>
            <a:r>
              <a:rPr lang="en-US" sz="1400" b="1" dirty="0" err="1"/>
              <a:t>Movere</a:t>
            </a:r>
            <a:r>
              <a:rPr lang="en-US" sz="1400" b="1" dirty="0"/>
              <a:t> installation, configuration problems, or other scanning anomalies. More internal data collection is needed to get a complete picture.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0B307F5-EB55-5A42-8780-D21CBD6F1092}"/>
              </a:ext>
            </a:extLst>
          </p:cNvPr>
          <p:cNvCxnSpPr/>
          <p:nvPr/>
        </p:nvCxnSpPr>
        <p:spPr bwMode="gray">
          <a:xfrm>
            <a:off x="292607" y="4380672"/>
            <a:ext cx="8631937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773D8AC-8098-9749-BD1D-AC5679885D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58" y="1292068"/>
            <a:ext cx="8562922" cy="11819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CC7E9A2-DE6E-024E-8D8B-718B1FB68C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607" y="5058238"/>
            <a:ext cx="8631938" cy="97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88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570267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71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Movere</a:t>
            </a:r>
            <a:r>
              <a:rPr lang="en-US" sz="2400" dirty="0"/>
              <a:t> Analysis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915F3-6EBD-1A45-B28F-5B22951320E1}"/>
              </a:ext>
            </a:extLst>
          </p:cNvPr>
          <p:cNvSpPr txBox="1"/>
          <p:nvPr/>
        </p:nvSpPr>
        <p:spPr>
          <a:xfrm>
            <a:off x="371475" y="1599499"/>
            <a:ext cx="8279267" cy="258532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q"/>
            </a:pPr>
            <a:r>
              <a:rPr lang="en-US" dirty="0"/>
              <a:t>Numbers included are directly from the </a:t>
            </a:r>
            <a:r>
              <a:rPr lang="en-US" dirty="0" err="1"/>
              <a:t>Movere</a:t>
            </a:r>
            <a:r>
              <a:rPr lang="en-US" dirty="0"/>
              <a:t> portal extracts and have been minimally cleaned/normalized for analysis. Analysis was performed using both Excel and Tableau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q"/>
            </a:pPr>
            <a:r>
              <a:rPr lang="en-US" dirty="0"/>
              <a:t>This analysis represents a portion of each CDO’s environment. Some servers may have been excluded due to existing/ongoing incidents and/or concerns over performance degradation, and these exclusions will skew certain numbers (e.g. Physical CPU and RAM Provisioned)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q"/>
            </a:pPr>
            <a:r>
              <a:rPr lang="en-US" dirty="0"/>
              <a:t>More internal analysis needs to be conducted to validate </a:t>
            </a:r>
            <a:r>
              <a:rPr lang="en-US" dirty="0" err="1"/>
              <a:t>Movere</a:t>
            </a:r>
            <a:r>
              <a:rPr lang="en-US" dirty="0"/>
              <a:t> data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1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7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Storage Data Collection Layers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889760" y="6486983"/>
            <a:ext cx="6525578" cy="365125"/>
          </a:xfrm>
        </p:spPr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30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F5158D-8F74-8949-998D-AE45CED9AE54}"/>
              </a:ext>
            </a:extLst>
          </p:cNvPr>
          <p:cNvGrpSpPr/>
          <p:nvPr/>
        </p:nvGrpSpPr>
        <p:grpSpPr>
          <a:xfrm>
            <a:off x="371475" y="5171692"/>
            <a:ext cx="8484054" cy="977900"/>
            <a:chOff x="6371166" y="4550720"/>
            <a:chExt cx="1299633" cy="977900"/>
          </a:xfrm>
          <a:solidFill>
            <a:srgbClr val="0070C0"/>
          </a:solidFill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2A91AF0A-D48E-5242-9FA5-6064F8AB8387}"/>
                </a:ext>
              </a:extLst>
            </p:cNvPr>
            <p:cNvSpPr/>
            <p:nvPr/>
          </p:nvSpPr>
          <p:spPr bwMode="gray">
            <a:xfrm>
              <a:off x="6371166" y="4550720"/>
              <a:ext cx="1299633" cy="977900"/>
            </a:xfrm>
            <a:prstGeom prst="ca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50133D-170C-5F4E-8463-05799EFA3812}"/>
                </a:ext>
              </a:extLst>
            </p:cNvPr>
            <p:cNvSpPr txBox="1"/>
            <p:nvPr/>
          </p:nvSpPr>
          <p:spPr bwMode="gray">
            <a:xfrm>
              <a:off x="6371167" y="4968747"/>
              <a:ext cx="1299632" cy="523220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dirty="0">
                  <a:solidFill>
                    <a:schemeClr val="bg1"/>
                  </a:solidFill>
                </a:rPr>
                <a:t>PHYSICAL LAYER </a:t>
              </a:r>
            </a:p>
            <a:p>
              <a:pPr algn="ctr">
                <a:spcBef>
                  <a:spcPts val="600"/>
                </a:spcBef>
              </a:pPr>
              <a:r>
                <a:rPr lang="en-US" sz="1100" dirty="0">
                  <a:solidFill>
                    <a:schemeClr val="bg1"/>
                  </a:solidFill>
                </a:rPr>
                <a:t>(RAW STORAGE, SAN FABRIC, STORAGE INFRASTRUCTURE, CABLES, etc.)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Can 43">
            <a:extLst>
              <a:ext uri="{FF2B5EF4-FFF2-40B4-BE49-F238E27FC236}">
                <a16:creationId xmlns:a16="http://schemas.microsoft.com/office/drawing/2014/main" id="{9337F167-95CD-704B-86FB-C36301E29C7F}"/>
              </a:ext>
            </a:extLst>
          </p:cNvPr>
          <p:cNvSpPr/>
          <p:nvPr/>
        </p:nvSpPr>
        <p:spPr bwMode="gray">
          <a:xfrm>
            <a:off x="2404872" y="2785727"/>
            <a:ext cx="5939382" cy="107611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SERVER/HYPERVISOR LAYER</a:t>
            </a:r>
          </a:p>
          <a:p>
            <a:pPr algn="ctr"/>
            <a:r>
              <a:rPr lang="en-US" sz="1100" dirty="0"/>
              <a:t>(iSCSI/</a:t>
            </a:r>
            <a:r>
              <a:rPr lang="en-US" sz="1100" dirty="0" err="1"/>
              <a:t>FCoE</a:t>
            </a:r>
            <a:r>
              <a:rPr lang="en-US" sz="1100" dirty="0"/>
              <a:t>/FC PROTOCOLS,  DRIVE LETTER ASSIGNMENTS, PRESENTATION, etc.)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5F6912-C2B5-4141-8C69-A8D1F8305056}"/>
              </a:ext>
            </a:extLst>
          </p:cNvPr>
          <p:cNvSpPr txBox="1"/>
          <p:nvPr/>
        </p:nvSpPr>
        <p:spPr bwMode="gray">
          <a:xfrm>
            <a:off x="571858" y="4719529"/>
            <a:ext cx="8083289" cy="3693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Can 45">
            <a:extLst>
              <a:ext uri="{FF2B5EF4-FFF2-40B4-BE49-F238E27FC236}">
                <a16:creationId xmlns:a16="http://schemas.microsoft.com/office/drawing/2014/main" id="{DC86B582-622F-614F-98B8-EA9A53D168CE}"/>
              </a:ext>
            </a:extLst>
          </p:cNvPr>
          <p:cNvSpPr/>
          <p:nvPr/>
        </p:nvSpPr>
        <p:spPr bwMode="gray">
          <a:xfrm>
            <a:off x="580999" y="3944652"/>
            <a:ext cx="8083295" cy="1076117"/>
          </a:xfrm>
          <a:prstGeom prst="ca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ABSTRACTION LAYER</a:t>
            </a:r>
          </a:p>
          <a:p>
            <a:pPr algn="ctr"/>
            <a:r>
              <a:rPr lang="en-US" sz="1100" dirty="0"/>
              <a:t>(RAID LEVELS, LUNs, ACLs, PRESENTATION)</a:t>
            </a:r>
          </a:p>
        </p:txBody>
      </p:sp>
      <p:sp>
        <p:nvSpPr>
          <p:cNvPr id="47" name="Can 46">
            <a:extLst>
              <a:ext uri="{FF2B5EF4-FFF2-40B4-BE49-F238E27FC236}">
                <a16:creationId xmlns:a16="http://schemas.microsoft.com/office/drawing/2014/main" id="{4B8DABCC-A758-3541-B264-E8895E695300}"/>
              </a:ext>
            </a:extLst>
          </p:cNvPr>
          <p:cNvSpPr/>
          <p:nvPr/>
        </p:nvSpPr>
        <p:spPr bwMode="gray">
          <a:xfrm>
            <a:off x="2680050" y="1626802"/>
            <a:ext cx="5202432" cy="1076117"/>
          </a:xfrm>
          <a:prstGeom prst="ca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VIRTUAL LAYER</a:t>
            </a:r>
          </a:p>
          <a:p>
            <a:pPr algn="ctr"/>
            <a:r>
              <a:rPr lang="en-US" sz="1100" dirty="0"/>
              <a:t>(iSCSI/</a:t>
            </a:r>
            <a:r>
              <a:rPr lang="en-US" sz="1100" dirty="0" err="1"/>
              <a:t>FCoE</a:t>
            </a:r>
            <a:r>
              <a:rPr lang="en-US" sz="1100" dirty="0"/>
              <a:t>/FC PROTOCOLS,  DRIVE LETTER ASSIGNMENTS, etc.)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CDE0D5-7C90-BE43-A989-DE91B8C79C5D}"/>
              </a:ext>
            </a:extLst>
          </p:cNvPr>
          <p:cNvSpPr/>
          <p:nvPr/>
        </p:nvSpPr>
        <p:spPr bwMode="gray">
          <a:xfrm>
            <a:off x="571858" y="1626802"/>
            <a:ext cx="1613558" cy="204908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RESILIENCE</a:t>
            </a:r>
          </a:p>
          <a:p>
            <a:pPr algn="ctr"/>
            <a:r>
              <a:rPr lang="en-US" sz="1400" dirty="0"/>
              <a:t>FAILOVER</a:t>
            </a:r>
          </a:p>
          <a:p>
            <a:pPr algn="ctr"/>
            <a:r>
              <a:rPr lang="en-US" sz="1400" dirty="0"/>
              <a:t>REDUNDANCY</a:t>
            </a:r>
          </a:p>
        </p:txBody>
      </p:sp>
    </p:spTree>
    <p:extLst>
      <p:ext uri="{BB962C8B-B14F-4D97-AF65-F5344CB8AC3E}">
        <p14:creationId xmlns:p14="http://schemas.microsoft.com/office/powerpoint/2010/main" val="121407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9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Movere</a:t>
            </a:r>
            <a:r>
              <a:rPr lang="en-US" sz="2400" dirty="0"/>
              <a:t> Analysis – What’s not included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4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915F3-6EBD-1A45-B28F-5B22951320E1}"/>
              </a:ext>
            </a:extLst>
          </p:cNvPr>
          <p:cNvSpPr txBox="1"/>
          <p:nvPr/>
        </p:nvSpPr>
        <p:spPr>
          <a:xfrm>
            <a:off x="371475" y="1176166"/>
            <a:ext cx="8279267" cy="258532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q"/>
            </a:pPr>
            <a:r>
              <a:rPr lang="en-US" dirty="0"/>
              <a:t>Network utilization costs need to be factored into financials – upfront cost for ExpressRoute + utilization ingress/egress</a:t>
            </a:r>
          </a:p>
          <a:p>
            <a:pPr marL="742950" lvl="1" indent="-285750">
              <a:buClr>
                <a:schemeClr val="accent1"/>
              </a:buClr>
              <a:buFont typeface="Wingdings" pitchFamily="2" charset="2"/>
              <a:buChar char="q"/>
            </a:pPr>
            <a:r>
              <a:rPr lang="en-US" dirty="0"/>
              <a:t>10 Gbps circuit (US Central) = $3,400/month</a:t>
            </a:r>
          </a:p>
          <a:p>
            <a:pPr marL="1200150" lvl="2" indent="-285750">
              <a:buClr>
                <a:schemeClr val="accent1"/>
              </a:buClr>
              <a:buFont typeface="Wingdings" pitchFamily="2" charset="2"/>
              <a:buChar char="q"/>
            </a:pPr>
            <a:r>
              <a:rPr lang="en-US" dirty="0"/>
              <a:t>Inbound data = unlimited</a:t>
            </a:r>
          </a:p>
          <a:p>
            <a:pPr marL="1200150" lvl="2" indent="-285750">
              <a:buClr>
                <a:schemeClr val="accent1"/>
              </a:buClr>
              <a:buFont typeface="Wingdings" pitchFamily="2" charset="2"/>
              <a:buChar char="q"/>
            </a:pPr>
            <a:r>
              <a:rPr lang="en-US" dirty="0"/>
              <a:t>Outbound data = nothing included</a:t>
            </a:r>
          </a:p>
          <a:p>
            <a:pPr marL="1657350" lvl="3" indent="-285750">
              <a:buClr>
                <a:schemeClr val="accent1"/>
              </a:buClr>
              <a:buFont typeface="Wingdings" pitchFamily="2" charset="2"/>
              <a:buChar char="q"/>
            </a:pPr>
            <a:r>
              <a:rPr lang="en-US" dirty="0"/>
              <a:t>Different rate per zone [i.e. .025/GB up to .14/GB (replication becomes expensive)]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q"/>
            </a:pPr>
            <a:r>
              <a:rPr lang="en-US" dirty="0"/>
              <a:t>Roll-up financial analysis based on Microsoft VM sizing estimates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60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2617788" y="6486525"/>
            <a:ext cx="6526212" cy="365125"/>
          </a:xfrm>
        </p:spPr>
        <p:txBody>
          <a:bodyPr/>
          <a:lstStyle/>
          <a:p>
            <a:r>
              <a:rPr lang="en-US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37600" y="6486525"/>
            <a:ext cx="406400" cy="365125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5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74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8" name="think-cell Slide" r:id="rId6" imgW="395" imgH="396" progId="TCLayout.ActiveDocument.1">
                  <p:embed/>
                </p:oleObj>
              </mc:Choice>
              <mc:Fallback>
                <p:oleObj name="think-cell Slide" r:id="rId6" imgW="395" imgH="39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Adjusted Financial Estimate by CDO</a:t>
            </a:r>
            <a:br>
              <a:rPr lang="en-US" sz="2400" dirty="0"/>
            </a:br>
            <a:r>
              <a:rPr lang="en-US" sz="2400" dirty="0"/>
              <a:t>Virtual Servers – ARC Sized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889760" y="6486983"/>
            <a:ext cx="6525578" cy="365125"/>
          </a:xfrm>
        </p:spPr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6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FFA0F1-9635-C540-9585-86B87285446C}"/>
              </a:ext>
            </a:extLst>
          </p:cNvPr>
          <p:cNvSpPr/>
          <p:nvPr/>
        </p:nvSpPr>
        <p:spPr>
          <a:xfrm>
            <a:off x="371475" y="4827749"/>
            <a:ext cx="848405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Charter Roman" panose="02040503050506020203" pitchFamily="18" charset="0"/>
              </a:rPr>
              <a:t>*Rate per Hour </a:t>
            </a:r>
            <a:r>
              <a:rPr lang="en-US" sz="1100" dirty="0">
                <a:latin typeface="Charter Roman" panose="02040503050506020203" pitchFamily="18" charset="0"/>
              </a:rPr>
              <a:t>= ((</a:t>
            </a:r>
            <a:r>
              <a:rPr lang="en-US" sz="1100" dirty="0" err="1">
                <a:latin typeface="Charter Roman" panose="02040503050506020203" pitchFamily="18" charset="0"/>
              </a:rPr>
              <a:t>Movere</a:t>
            </a:r>
            <a:r>
              <a:rPr lang="en-US" sz="1100" dirty="0">
                <a:latin typeface="Charter Roman" panose="02040503050506020203" pitchFamily="18" charset="0"/>
              </a:rPr>
              <a:t> estimate * 85% Optum rate) + 50% margin on actual CSP usage) + ($1,000 HCC Monthly fee / 730 hours / month) * 150% margin (EXCEL FORMULA: =SUM((([</a:t>
            </a:r>
            <a:r>
              <a:rPr lang="en-US" sz="1100" dirty="0" err="1">
                <a:latin typeface="Charter Roman" panose="02040503050506020203" pitchFamily="18" charset="0"/>
              </a:rPr>
              <a:t>Movere</a:t>
            </a:r>
            <a:r>
              <a:rPr lang="en-US" sz="1100" dirty="0">
                <a:latin typeface="Charter Roman" panose="02040503050506020203" pitchFamily="18" charset="0"/>
              </a:rPr>
              <a:t> Rate per Hour]*0.85) * 1.5) + ($1,000/730))</a:t>
            </a:r>
          </a:p>
          <a:p>
            <a:pPr algn="ctr"/>
            <a:r>
              <a:rPr lang="en-US" sz="1100" b="1" i="1" dirty="0">
                <a:latin typeface="Charter Roman" panose="02040503050506020203" pitchFamily="18" charset="0"/>
              </a:rPr>
              <a:t>(Actual CSP usage based on </a:t>
            </a:r>
            <a:r>
              <a:rPr lang="en-US" sz="1100" b="1" i="1" dirty="0" err="1">
                <a:latin typeface="Charter Roman" panose="02040503050506020203" pitchFamily="18" charset="0"/>
              </a:rPr>
              <a:t>Movere</a:t>
            </a:r>
            <a:r>
              <a:rPr lang="en-US" sz="1100" b="1" i="1" dirty="0">
                <a:latin typeface="Charter Roman" panose="02040503050506020203" pitchFamily="18" charset="0"/>
              </a:rPr>
              <a:t> estimate but monthly usage will most likely be variable) </a:t>
            </a:r>
          </a:p>
          <a:p>
            <a:pPr algn="ctr"/>
            <a:endParaRPr lang="en-US" sz="1100" dirty="0">
              <a:latin typeface="Charter Roman" panose="02040503050506020203" pitchFamily="18" charset="0"/>
            </a:endParaRPr>
          </a:p>
          <a:p>
            <a:r>
              <a:rPr lang="en-US" sz="1100" b="1" dirty="0">
                <a:latin typeface="Charter Roman" panose="02040503050506020203" pitchFamily="18" charset="0"/>
              </a:rPr>
              <a:t>**Cost per Month </a:t>
            </a:r>
            <a:r>
              <a:rPr lang="en-US" sz="1100" dirty="0">
                <a:latin typeface="Charter Roman" panose="02040503050506020203" pitchFamily="18" charset="0"/>
              </a:rPr>
              <a:t>= Rate per Hour * 730 Hours/month (average hours per month)</a:t>
            </a:r>
          </a:p>
          <a:p>
            <a:endParaRPr lang="en-US" sz="1100" dirty="0">
              <a:latin typeface="Charter Roman" panose="02040503050506020203" pitchFamily="18" charset="0"/>
            </a:endParaRPr>
          </a:p>
          <a:p>
            <a:r>
              <a:rPr lang="en-US" sz="1100" b="1" dirty="0">
                <a:latin typeface="Charter Roman" panose="02040503050506020203" pitchFamily="18" charset="0"/>
              </a:rPr>
              <a:t>***3 Year Total </a:t>
            </a:r>
            <a:r>
              <a:rPr lang="en-US" sz="1100" dirty="0">
                <a:latin typeface="Charter Roman" panose="02040503050506020203" pitchFamily="18" charset="0"/>
              </a:rPr>
              <a:t>= Cost per Month * 36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FFDA95-6032-D04B-A830-A1F52D034BA7}"/>
              </a:ext>
            </a:extLst>
          </p:cNvPr>
          <p:cNvSpPr txBox="1"/>
          <p:nvPr/>
        </p:nvSpPr>
        <p:spPr bwMode="gray">
          <a:xfrm>
            <a:off x="371476" y="6309371"/>
            <a:ext cx="84840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00" dirty="0"/>
              <a:t>Amounts calculated in </a:t>
            </a:r>
            <a:r>
              <a:rPr lang="en-US" sz="1000" dirty="0" err="1"/>
              <a:t>Movere</a:t>
            </a:r>
            <a:r>
              <a:rPr lang="en-US" sz="1000" dirty="0"/>
              <a:t> based on Azure ready VMs and ARC (Actual Resource Consumption) data collected and default Azure pricing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4C6BFD1-62A5-0846-B703-658A08578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458719"/>
              </p:ext>
            </p:extLst>
          </p:nvPr>
        </p:nvGraphicFramePr>
        <p:xfrm>
          <a:off x="368755" y="1171575"/>
          <a:ext cx="8486774" cy="3451830"/>
        </p:xfrm>
        <a:graphic>
          <a:graphicData uri="http://schemas.openxmlformats.org/drawingml/2006/table">
            <a:tbl>
              <a:tblPr firstRow="1" firstCol="1" lastRow="1" bandRow="1">
                <a:tableStyleId>{3B4B98B0-60AC-42C2-AFA5-B58CD77FA1E5}</a:tableStyleId>
              </a:tblPr>
              <a:tblGrid>
                <a:gridCol w="1075152">
                  <a:extLst>
                    <a:ext uri="{9D8B030D-6E8A-4147-A177-3AD203B41FA5}">
                      <a16:colId xmlns:a16="http://schemas.microsoft.com/office/drawing/2014/main" val="1953824410"/>
                    </a:ext>
                  </a:extLst>
                </a:gridCol>
                <a:gridCol w="681226">
                  <a:extLst>
                    <a:ext uri="{9D8B030D-6E8A-4147-A177-3AD203B41FA5}">
                      <a16:colId xmlns:a16="http://schemas.microsoft.com/office/drawing/2014/main" val="601456892"/>
                    </a:ext>
                  </a:extLst>
                </a:gridCol>
                <a:gridCol w="1143821">
                  <a:extLst>
                    <a:ext uri="{9D8B030D-6E8A-4147-A177-3AD203B41FA5}">
                      <a16:colId xmlns:a16="http://schemas.microsoft.com/office/drawing/2014/main" val="2177266858"/>
                    </a:ext>
                  </a:extLst>
                </a:gridCol>
                <a:gridCol w="1156466">
                  <a:extLst>
                    <a:ext uri="{9D8B030D-6E8A-4147-A177-3AD203B41FA5}">
                      <a16:colId xmlns:a16="http://schemas.microsoft.com/office/drawing/2014/main" val="2910759785"/>
                    </a:ext>
                  </a:extLst>
                </a:gridCol>
                <a:gridCol w="1147431">
                  <a:extLst>
                    <a:ext uri="{9D8B030D-6E8A-4147-A177-3AD203B41FA5}">
                      <a16:colId xmlns:a16="http://schemas.microsoft.com/office/drawing/2014/main" val="1433794579"/>
                    </a:ext>
                  </a:extLst>
                </a:gridCol>
                <a:gridCol w="1111292">
                  <a:extLst>
                    <a:ext uri="{9D8B030D-6E8A-4147-A177-3AD203B41FA5}">
                      <a16:colId xmlns:a16="http://schemas.microsoft.com/office/drawing/2014/main" val="1741414786"/>
                    </a:ext>
                  </a:extLst>
                </a:gridCol>
                <a:gridCol w="1147431">
                  <a:extLst>
                    <a:ext uri="{9D8B030D-6E8A-4147-A177-3AD203B41FA5}">
                      <a16:colId xmlns:a16="http://schemas.microsoft.com/office/drawing/2014/main" val="1411091625"/>
                    </a:ext>
                  </a:extLst>
                </a:gridCol>
                <a:gridCol w="1023955">
                  <a:extLst>
                    <a:ext uri="{9D8B030D-6E8A-4147-A177-3AD203B41FA5}">
                      <a16:colId xmlns:a16="http://schemas.microsoft.com/office/drawing/2014/main" val="1715282463"/>
                    </a:ext>
                  </a:extLst>
                </a:gridCol>
              </a:tblGrid>
              <a:tr h="767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CDO</a:t>
                      </a:r>
                      <a:endParaRPr lang="en-US" sz="10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Server Count</a:t>
                      </a:r>
                      <a:endParaRPr lang="en-US" sz="10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Movere Estimated Rate per Hour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Optum Adjusted Rate per Hour*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Cost per Month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Optum Adjusted Cost per Month**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 Year Total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Optum Adjusted 3 Year Total***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3795129909"/>
                  </a:ext>
                </a:extLst>
              </a:tr>
              <a:tr h="20546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DMG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1658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$477.91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$610.71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$348,874.30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$445,814.73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$12,559,474.80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$16,049,330.37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1296104291"/>
                  </a:ext>
                </a:extLst>
              </a:tr>
              <a:tr h="20546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MOUNTAIN WEST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1293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$392.20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$501.42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$286,306.00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$366,040.15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$10,307,016.00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$13,177,445.40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3506035499"/>
                  </a:ext>
                </a:extLst>
              </a:tr>
              <a:tr h="20546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WellMed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522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$141.51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$181.80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$103,302.30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$132,710.43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$3,718,882.80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$4,777,575.57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550366117"/>
                  </a:ext>
                </a:extLst>
              </a:tr>
              <a:tr h="20546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RELIANT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515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$93.85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$121.03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$68,510.50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$88,350.89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$2,466,378.00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$3,180,631.95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776686968"/>
                  </a:ext>
                </a:extLst>
              </a:tr>
              <a:tr h="20546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SCA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458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$77.96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$100.77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$56,910.80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$73,561.27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$2,048,788.80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$2,648,205.72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2927529260"/>
                  </a:ext>
                </a:extLst>
              </a:tr>
              <a:tr h="20546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MONARCH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460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$146.96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$188.74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$107,280.80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$137,783.02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$3,862,108.80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$4,960,188.72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4197532277"/>
                  </a:ext>
                </a:extLst>
              </a:tr>
              <a:tr h="20546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POLYCLINIC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340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$81.02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$104.67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$59,144.60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$76,409.37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$2,129,205.60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$2,750,737.14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2477410194"/>
                  </a:ext>
                </a:extLst>
              </a:tr>
              <a:tr h="20546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PHNY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246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$61.50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$79.78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$44,895.00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$58,241.13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$1,616,220.00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$2,096,680.50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2387699690"/>
                  </a:ext>
                </a:extLst>
              </a:tr>
              <a:tr h="20546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PHCT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231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$74.83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$96.78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$54,625.90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$70,648.02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$1,966,532.40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$2,543,328.81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1851596721"/>
                  </a:ext>
                </a:extLst>
              </a:tr>
              <a:tr h="20546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NAMM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169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$43.40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$56.70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$31,682.00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$41,394.55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$1,140,552.00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$1,490,203.80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2872381894"/>
                  </a:ext>
                </a:extLst>
              </a:tr>
              <a:tr h="20546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APPLECARE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85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$17.41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$23.57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$12,709.30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$17,204.36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$457,534.80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$619,356.87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1842291445"/>
                  </a:ext>
                </a:extLst>
              </a:tr>
              <a:tr h="219164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USMD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81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$22.55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$30.12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$16,461.50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$21,988.41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$592,614.00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$791,582.85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2079637743"/>
                  </a:ext>
                </a:extLst>
              </a:tr>
              <a:tr h="20546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Total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6058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$1,631.10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$2,096.09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$1,190,703.00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$1,530,146.33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$42,865,308.00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dirty="0">
                          <a:effectLst/>
                        </a:rPr>
                        <a:t>$55,085,267.70</a:t>
                      </a:r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1827279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005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77" name="think-cell Slide" r:id="rId6" imgW="395" imgH="396" progId="TCLayout.ActiveDocument.1">
                  <p:embed/>
                </p:oleObj>
              </mc:Choice>
              <mc:Fallback>
                <p:oleObj name="think-cell Slide" r:id="rId6" imgW="395" imgH="39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Adjusted Financial Estimate by CDO</a:t>
            </a:r>
            <a:br>
              <a:rPr lang="en-US" sz="2400" dirty="0"/>
            </a:br>
            <a:r>
              <a:rPr lang="en-US" sz="2400" dirty="0"/>
              <a:t>Physical Servers – ARC Sized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889760" y="6486983"/>
            <a:ext cx="6525578" cy="365125"/>
          </a:xfrm>
        </p:spPr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7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FFA0F1-9635-C540-9585-86B87285446C}"/>
              </a:ext>
            </a:extLst>
          </p:cNvPr>
          <p:cNvSpPr/>
          <p:nvPr/>
        </p:nvSpPr>
        <p:spPr>
          <a:xfrm>
            <a:off x="371475" y="4827749"/>
            <a:ext cx="848405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Charter Roman" panose="02040503050506020203" pitchFamily="18" charset="0"/>
              </a:rPr>
              <a:t>*Rate per Hour </a:t>
            </a:r>
            <a:r>
              <a:rPr lang="en-US" sz="1100" dirty="0">
                <a:latin typeface="Charter Roman" panose="02040503050506020203" pitchFamily="18" charset="0"/>
              </a:rPr>
              <a:t>= ((</a:t>
            </a:r>
            <a:r>
              <a:rPr lang="en-US" sz="1100" dirty="0" err="1">
                <a:latin typeface="Charter Roman" panose="02040503050506020203" pitchFamily="18" charset="0"/>
              </a:rPr>
              <a:t>Movere</a:t>
            </a:r>
            <a:r>
              <a:rPr lang="en-US" sz="1100" dirty="0">
                <a:latin typeface="Charter Roman" panose="02040503050506020203" pitchFamily="18" charset="0"/>
              </a:rPr>
              <a:t> estimate * 85% Optum rate) + 50% margin on actual CSP usage) + ($1,000 HCC Monthly fee / 730 hours / month) * 150% margin (EXCEL FORMULA: =SUM((([</a:t>
            </a:r>
            <a:r>
              <a:rPr lang="en-US" sz="1100" dirty="0" err="1">
                <a:latin typeface="Charter Roman" panose="02040503050506020203" pitchFamily="18" charset="0"/>
              </a:rPr>
              <a:t>Movere</a:t>
            </a:r>
            <a:r>
              <a:rPr lang="en-US" sz="1100" dirty="0">
                <a:latin typeface="Charter Roman" panose="02040503050506020203" pitchFamily="18" charset="0"/>
              </a:rPr>
              <a:t> Rate per Hour]*0.85) * 1.5) + ($1,000/730))</a:t>
            </a:r>
          </a:p>
          <a:p>
            <a:pPr algn="ctr"/>
            <a:r>
              <a:rPr lang="en-US" sz="1100" b="1" i="1" dirty="0">
                <a:latin typeface="Charter Roman" panose="02040503050506020203" pitchFamily="18" charset="0"/>
              </a:rPr>
              <a:t>(Actual CSP usage based on </a:t>
            </a:r>
            <a:r>
              <a:rPr lang="en-US" sz="1100" b="1" i="1" dirty="0" err="1">
                <a:latin typeface="Charter Roman" panose="02040503050506020203" pitchFamily="18" charset="0"/>
              </a:rPr>
              <a:t>Movere</a:t>
            </a:r>
            <a:r>
              <a:rPr lang="en-US" sz="1100" b="1" i="1" dirty="0">
                <a:latin typeface="Charter Roman" panose="02040503050506020203" pitchFamily="18" charset="0"/>
              </a:rPr>
              <a:t> estimate but monthly usage will most likely be variable) </a:t>
            </a:r>
          </a:p>
          <a:p>
            <a:pPr algn="ctr"/>
            <a:endParaRPr lang="en-US" sz="1100" dirty="0">
              <a:latin typeface="Charter Roman" panose="02040503050506020203" pitchFamily="18" charset="0"/>
            </a:endParaRPr>
          </a:p>
          <a:p>
            <a:r>
              <a:rPr lang="en-US" sz="1100" b="1" dirty="0">
                <a:latin typeface="Charter Roman" panose="02040503050506020203" pitchFamily="18" charset="0"/>
              </a:rPr>
              <a:t>**Cost per Month </a:t>
            </a:r>
            <a:r>
              <a:rPr lang="en-US" sz="1100" dirty="0">
                <a:latin typeface="Charter Roman" panose="02040503050506020203" pitchFamily="18" charset="0"/>
              </a:rPr>
              <a:t>= Rate per Hour * 730 Hours/month (average hours per month)</a:t>
            </a:r>
          </a:p>
          <a:p>
            <a:endParaRPr lang="en-US" sz="1100" dirty="0">
              <a:latin typeface="Charter Roman" panose="02040503050506020203" pitchFamily="18" charset="0"/>
            </a:endParaRPr>
          </a:p>
          <a:p>
            <a:r>
              <a:rPr lang="en-US" sz="1100" b="1" dirty="0">
                <a:latin typeface="Charter Roman" panose="02040503050506020203" pitchFamily="18" charset="0"/>
              </a:rPr>
              <a:t>***3 Year Total </a:t>
            </a:r>
            <a:r>
              <a:rPr lang="en-US" sz="1100" dirty="0">
                <a:latin typeface="Charter Roman" panose="02040503050506020203" pitchFamily="18" charset="0"/>
              </a:rPr>
              <a:t>= Cost per Month * 36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FFDA95-6032-D04B-A830-A1F52D034BA7}"/>
              </a:ext>
            </a:extLst>
          </p:cNvPr>
          <p:cNvSpPr txBox="1"/>
          <p:nvPr/>
        </p:nvSpPr>
        <p:spPr bwMode="gray">
          <a:xfrm>
            <a:off x="371476" y="6309371"/>
            <a:ext cx="84840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00" dirty="0"/>
              <a:t>Amounts calculated in </a:t>
            </a:r>
            <a:r>
              <a:rPr lang="en-US" sz="1000" dirty="0" err="1"/>
              <a:t>Movere</a:t>
            </a:r>
            <a:r>
              <a:rPr lang="en-US" sz="1000" dirty="0"/>
              <a:t> based on Azure ready VMs and ARC (Actual Resource Consumption) data collected and default Azure pricing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8D4900-17D2-884A-BC80-EB26B6495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623136"/>
              </p:ext>
            </p:extLst>
          </p:nvPr>
        </p:nvGraphicFramePr>
        <p:xfrm>
          <a:off x="368755" y="1159933"/>
          <a:ext cx="8486773" cy="3463471"/>
        </p:xfrm>
        <a:graphic>
          <a:graphicData uri="http://schemas.openxmlformats.org/drawingml/2006/table">
            <a:tbl>
              <a:tblPr firstRow="1" firstCol="1" lastRow="1" bandRow="1">
                <a:tableStyleId>{3B4B98B0-60AC-42C2-AFA5-B58CD77FA1E5}</a:tableStyleId>
              </a:tblPr>
              <a:tblGrid>
                <a:gridCol w="1075152">
                  <a:extLst>
                    <a:ext uri="{9D8B030D-6E8A-4147-A177-3AD203B41FA5}">
                      <a16:colId xmlns:a16="http://schemas.microsoft.com/office/drawing/2014/main" val="4237509560"/>
                    </a:ext>
                  </a:extLst>
                </a:gridCol>
                <a:gridCol w="681225">
                  <a:extLst>
                    <a:ext uri="{9D8B030D-6E8A-4147-A177-3AD203B41FA5}">
                      <a16:colId xmlns:a16="http://schemas.microsoft.com/office/drawing/2014/main" val="80416917"/>
                    </a:ext>
                  </a:extLst>
                </a:gridCol>
                <a:gridCol w="931334">
                  <a:extLst>
                    <a:ext uri="{9D8B030D-6E8A-4147-A177-3AD203B41FA5}">
                      <a16:colId xmlns:a16="http://schemas.microsoft.com/office/drawing/2014/main" val="3015633139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1400124223"/>
                    </a:ext>
                  </a:extLst>
                </a:gridCol>
                <a:gridCol w="1075266">
                  <a:extLst>
                    <a:ext uri="{9D8B030D-6E8A-4147-A177-3AD203B41FA5}">
                      <a16:colId xmlns:a16="http://schemas.microsoft.com/office/drawing/2014/main" val="52176226"/>
                    </a:ext>
                  </a:extLst>
                </a:gridCol>
                <a:gridCol w="1261535">
                  <a:extLst>
                    <a:ext uri="{9D8B030D-6E8A-4147-A177-3AD203B41FA5}">
                      <a16:colId xmlns:a16="http://schemas.microsoft.com/office/drawing/2014/main" val="2076712195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3755085430"/>
                    </a:ext>
                  </a:extLst>
                </a:gridCol>
                <a:gridCol w="1252461">
                  <a:extLst>
                    <a:ext uri="{9D8B030D-6E8A-4147-A177-3AD203B41FA5}">
                      <a16:colId xmlns:a16="http://schemas.microsoft.com/office/drawing/2014/main" val="2615284542"/>
                    </a:ext>
                  </a:extLst>
                </a:gridCol>
              </a:tblGrid>
              <a:tr h="7696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CDO</a:t>
                      </a:r>
                      <a:endParaRPr lang="en-US" sz="10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Server Count</a:t>
                      </a:r>
                      <a:endParaRPr lang="en-US" sz="10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Movere Estimated Rate per Hour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Optum Adjusted Rate per Hour*</a:t>
                      </a:r>
                      <a:endParaRPr lang="en-US" sz="10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Cost per Month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Optum Adjusted Cost per Month**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 Year Total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Optum Adjusted 3 Year Total***</a:t>
                      </a:r>
                      <a:endParaRPr lang="en-US" sz="1000" b="1" i="0" u="none" strike="noStrike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485597753"/>
                  </a:ext>
                </a:extLst>
              </a:tr>
              <a:tr h="20615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DMG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153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$400.31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$511.77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$292,226.30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$373,588.53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$10,520,146.80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$13,449,187.17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4214092500"/>
                  </a:ext>
                </a:extLst>
              </a:tr>
              <a:tr h="20615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MOUNTAIN WEST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56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$49.83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$64.90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$36,375.90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$47,379.27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$1,309,532.40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$1,705,653.81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3742197194"/>
                  </a:ext>
                </a:extLst>
              </a:tr>
              <a:tr h="20615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WellMed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72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$121.63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$156.45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$88,789.90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$114,207.12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$3,196,436.40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$4,111,456.41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2588272231"/>
                  </a:ext>
                </a:extLst>
              </a:tr>
              <a:tr h="20615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RELIANT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36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$10.25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$14.44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$7,482.50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$10,540.19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$269,370.00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$379,446.75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3676512490"/>
                  </a:ext>
                </a:extLst>
              </a:tr>
              <a:tr h="20615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SCA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160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$51.95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$67.61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$37,923.50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$49,352.46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$1,365,246.00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$1,776,688.65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3788267163"/>
                  </a:ext>
                </a:extLst>
              </a:tr>
              <a:tr h="20615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MONARCH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$0.00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$1.37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$0.00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$1,000.00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$0.00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$36,000.00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3130446976"/>
                  </a:ext>
                </a:extLst>
              </a:tr>
              <a:tr h="20615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POLYCLINIC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$0.68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$2.24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$496.40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$1,632.91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$17,870.40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$58,784.76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3972679815"/>
                  </a:ext>
                </a:extLst>
              </a:tr>
              <a:tr h="20615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PHNY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46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$53.45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$69.52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$39,018.50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$50,748.59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$1,404,666.00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$1,826,949.15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3177051751"/>
                  </a:ext>
                </a:extLst>
              </a:tr>
              <a:tr h="20615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PHCT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$16.28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$22.13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$11,884.40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$16,152.61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$427,838.40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$581,493.96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732697182"/>
                  </a:ext>
                </a:extLst>
              </a:tr>
              <a:tr h="20615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NAMM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$0.00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$1.37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$0.00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$1,000.00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$0.00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$36,000.00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3606318276"/>
                  </a:ext>
                </a:extLst>
              </a:tr>
              <a:tr h="20615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APPLECARE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$1.72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$3.56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$1,255.60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$2,600.89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$45,201.60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$93,632.04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2940644650"/>
                  </a:ext>
                </a:extLst>
              </a:tr>
              <a:tr h="219903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USMD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$0.00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$1.37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$0.00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$1,000.00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$0.00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$36,000.00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1156091497"/>
                  </a:ext>
                </a:extLst>
              </a:tr>
              <a:tr h="20615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Total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537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$706.10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$916.72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$515,453.00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$669,202.58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$18,556,308.00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dirty="0">
                          <a:effectLst/>
                        </a:rPr>
                        <a:t>$24,091,292.70</a:t>
                      </a:r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2199084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440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5" name="think-cell Slide" r:id="rId6" imgW="395" imgH="396" progId="TCLayout.ActiveDocument.1">
                  <p:embed/>
                </p:oleObj>
              </mc:Choice>
              <mc:Fallback>
                <p:oleObj name="think-cell Slide" r:id="rId6" imgW="395" imgH="39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Adjusted Financial Estimate by CDO</a:t>
            </a:r>
            <a:br>
              <a:rPr lang="en-US" sz="2400" dirty="0"/>
            </a:br>
            <a:r>
              <a:rPr lang="en-US" sz="2400" dirty="0"/>
              <a:t>All Servers – ARC Sized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889760" y="6486983"/>
            <a:ext cx="6525578" cy="365125"/>
          </a:xfrm>
        </p:spPr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8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FFA0F1-9635-C540-9585-86B87285446C}"/>
              </a:ext>
            </a:extLst>
          </p:cNvPr>
          <p:cNvSpPr/>
          <p:nvPr/>
        </p:nvSpPr>
        <p:spPr>
          <a:xfrm>
            <a:off x="371475" y="4827749"/>
            <a:ext cx="848405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Charter Roman" panose="02040503050506020203" pitchFamily="18" charset="0"/>
              </a:rPr>
              <a:t>*Rate per Hour </a:t>
            </a:r>
            <a:r>
              <a:rPr lang="en-US" sz="1100" dirty="0">
                <a:latin typeface="Charter Roman" panose="02040503050506020203" pitchFamily="18" charset="0"/>
              </a:rPr>
              <a:t>= ((</a:t>
            </a:r>
            <a:r>
              <a:rPr lang="en-US" sz="1100" dirty="0" err="1">
                <a:latin typeface="Charter Roman" panose="02040503050506020203" pitchFamily="18" charset="0"/>
              </a:rPr>
              <a:t>Movere</a:t>
            </a:r>
            <a:r>
              <a:rPr lang="en-US" sz="1100" dirty="0">
                <a:latin typeface="Charter Roman" panose="02040503050506020203" pitchFamily="18" charset="0"/>
              </a:rPr>
              <a:t> estimate * 85% Optum rate) + 50% margin on actual CSP usage) + ($1,000 HCC Monthly fee / 730 hours / month) * 150% margin (EXCEL FORMULA: =SUM((([</a:t>
            </a:r>
            <a:r>
              <a:rPr lang="en-US" sz="1100" dirty="0" err="1">
                <a:latin typeface="Charter Roman" panose="02040503050506020203" pitchFamily="18" charset="0"/>
              </a:rPr>
              <a:t>Movere</a:t>
            </a:r>
            <a:r>
              <a:rPr lang="en-US" sz="1100" dirty="0">
                <a:latin typeface="Charter Roman" panose="02040503050506020203" pitchFamily="18" charset="0"/>
              </a:rPr>
              <a:t> Rate per Hour]*0.85) * 1.5) + ($1,000/730))</a:t>
            </a:r>
          </a:p>
          <a:p>
            <a:pPr algn="ctr"/>
            <a:r>
              <a:rPr lang="en-US" sz="1100" b="1" i="1" dirty="0">
                <a:latin typeface="Charter Roman" panose="02040503050506020203" pitchFamily="18" charset="0"/>
              </a:rPr>
              <a:t>(Actual CSP usage based on </a:t>
            </a:r>
            <a:r>
              <a:rPr lang="en-US" sz="1100" b="1" i="1" dirty="0" err="1">
                <a:latin typeface="Charter Roman" panose="02040503050506020203" pitchFamily="18" charset="0"/>
              </a:rPr>
              <a:t>Movere</a:t>
            </a:r>
            <a:r>
              <a:rPr lang="en-US" sz="1100" b="1" i="1" dirty="0">
                <a:latin typeface="Charter Roman" panose="02040503050506020203" pitchFamily="18" charset="0"/>
              </a:rPr>
              <a:t> estimate but monthly usage will most likely be variable) </a:t>
            </a:r>
          </a:p>
          <a:p>
            <a:pPr algn="ctr"/>
            <a:endParaRPr lang="en-US" sz="1100" dirty="0">
              <a:latin typeface="Charter Roman" panose="02040503050506020203" pitchFamily="18" charset="0"/>
            </a:endParaRPr>
          </a:p>
          <a:p>
            <a:r>
              <a:rPr lang="en-US" sz="1100" b="1" dirty="0">
                <a:latin typeface="Charter Roman" panose="02040503050506020203" pitchFamily="18" charset="0"/>
              </a:rPr>
              <a:t>**Cost per Month </a:t>
            </a:r>
            <a:r>
              <a:rPr lang="en-US" sz="1100" dirty="0">
                <a:latin typeface="Charter Roman" panose="02040503050506020203" pitchFamily="18" charset="0"/>
              </a:rPr>
              <a:t>= Rate per Hour * 730 Hours/month (average hours per month)</a:t>
            </a:r>
          </a:p>
          <a:p>
            <a:endParaRPr lang="en-US" sz="1100" dirty="0">
              <a:latin typeface="Charter Roman" panose="02040503050506020203" pitchFamily="18" charset="0"/>
            </a:endParaRPr>
          </a:p>
          <a:p>
            <a:r>
              <a:rPr lang="en-US" sz="1100" b="1" dirty="0">
                <a:latin typeface="Charter Roman" panose="02040503050506020203" pitchFamily="18" charset="0"/>
              </a:rPr>
              <a:t>***3 Year Total </a:t>
            </a:r>
            <a:r>
              <a:rPr lang="en-US" sz="1100" dirty="0">
                <a:latin typeface="Charter Roman" panose="02040503050506020203" pitchFamily="18" charset="0"/>
              </a:rPr>
              <a:t>= Cost per Month * 36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FFDA95-6032-D04B-A830-A1F52D034BA7}"/>
              </a:ext>
            </a:extLst>
          </p:cNvPr>
          <p:cNvSpPr txBox="1"/>
          <p:nvPr/>
        </p:nvSpPr>
        <p:spPr bwMode="gray">
          <a:xfrm>
            <a:off x="371476" y="6309371"/>
            <a:ext cx="84840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00" dirty="0"/>
              <a:t>Amounts calculated in </a:t>
            </a:r>
            <a:r>
              <a:rPr lang="en-US" sz="1000" dirty="0" err="1"/>
              <a:t>Movere</a:t>
            </a:r>
            <a:r>
              <a:rPr lang="en-US" sz="1000" dirty="0"/>
              <a:t> based on Azure ready VMs and ARC (Actual Resource Consumption) data collected and default Azure pricing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16D084-47AC-5A49-9BCD-E3661B7D3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707205"/>
              </p:ext>
            </p:extLst>
          </p:nvPr>
        </p:nvGraphicFramePr>
        <p:xfrm>
          <a:off x="368755" y="1164167"/>
          <a:ext cx="8486774" cy="3459235"/>
        </p:xfrm>
        <a:graphic>
          <a:graphicData uri="http://schemas.openxmlformats.org/drawingml/2006/table">
            <a:tbl>
              <a:tblPr firstRow="1" firstCol="1" lastRow="1" bandRow="1">
                <a:tableStyleId>{3B4B98B0-60AC-42C2-AFA5-B58CD77FA1E5}</a:tableStyleId>
              </a:tblPr>
              <a:tblGrid>
                <a:gridCol w="1075152">
                  <a:extLst>
                    <a:ext uri="{9D8B030D-6E8A-4147-A177-3AD203B41FA5}">
                      <a16:colId xmlns:a16="http://schemas.microsoft.com/office/drawing/2014/main" val="4035007116"/>
                    </a:ext>
                  </a:extLst>
                </a:gridCol>
                <a:gridCol w="672760">
                  <a:extLst>
                    <a:ext uri="{9D8B030D-6E8A-4147-A177-3AD203B41FA5}">
                      <a16:colId xmlns:a16="http://schemas.microsoft.com/office/drawing/2014/main" val="3284073671"/>
                    </a:ext>
                  </a:extLst>
                </a:gridCol>
                <a:gridCol w="1152287">
                  <a:extLst>
                    <a:ext uri="{9D8B030D-6E8A-4147-A177-3AD203B41FA5}">
                      <a16:colId xmlns:a16="http://schemas.microsoft.com/office/drawing/2014/main" val="264928372"/>
                    </a:ext>
                  </a:extLst>
                </a:gridCol>
                <a:gridCol w="1156466">
                  <a:extLst>
                    <a:ext uri="{9D8B030D-6E8A-4147-A177-3AD203B41FA5}">
                      <a16:colId xmlns:a16="http://schemas.microsoft.com/office/drawing/2014/main" val="3132969805"/>
                    </a:ext>
                  </a:extLst>
                </a:gridCol>
                <a:gridCol w="1147431">
                  <a:extLst>
                    <a:ext uri="{9D8B030D-6E8A-4147-A177-3AD203B41FA5}">
                      <a16:colId xmlns:a16="http://schemas.microsoft.com/office/drawing/2014/main" val="3666717523"/>
                    </a:ext>
                  </a:extLst>
                </a:gridCol>
                <a:gridCol w="1111292">
                  <a:extLst>
                    <a:ext uri="{9D8B030D-6E8A-4147-A177-3AD203B41FA5}">
                      <a16:colId xmlns:a16="http://schemas.microsoft.com/office/drawing/2014/main" val="1219652762"/>
                    </a:ext>
                  </a:extLst>
                </a:gridCol>
                <a:gridCol w="1147431">
                  <a:extLst>
                    <a:ext uri="{9D8B030D-6E8A-4147-A177-3AD203B41FA5}">
                      <a16:colId xmlns:a16="http://schemas.microsoft.com/office/drawing/2014/main" val="1000633105"/>
                    </a:ext>
                  </a:extLst>
                </a:gridCol>
                <a:gridCol w="1023955">
                  <a:extLst>
                    <a:ext uri="{9D8B030D-6E8A-4147-A177-3AD203B41FA5}">
                      <a16:colId xmlns:a16="http://schemas.microsoft.com/office/drawing/2014/main" val="61555410"/>
                    </a:ext>
                  </a:extLst>
                </a:gridCol>
              </a:tblGrid>
              <a:tr h="6104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CDO</a:t>
                      </a:r>
                      <a:endParaRPr lang="en-US" sz="10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Server Count</a:t>
                      </a:r>
                      <a:endParaRPr lang="en-US" sz="10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Movere Estimated Rate per Hour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Optum Adjusted Rate per Hour*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Cost per Month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Optum Adjusted Cost per Month**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 Year Total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Optum Adjusted 3 Year Total***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1401523159"/>
                  </a:ext>
                </a:extLst>
              </a:tr>
              <a:tr h="21801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DMG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1811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$878.22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$1,121.10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$641,100.60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$818,403.27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$23,079,621.60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$29,462,517.54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3562624612"/>
                  </a:ext>
                </a:extLst>
              </a:tr>
              <a:tr h="21801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MOUNTAIN WEST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1349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$442.03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$564.96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$322,681.90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$412,419.42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$11,616,548.40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$14,847,099.21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1733122079"/>
                  </a:ext>
                </a:extLst>
              </a:tr>
              <a:tr h="21801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WellMed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594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$263.14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$336.87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$192,092.20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$245,917.56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$6,915,319.20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$8,853,031.98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1312734060"/>
                  </a:ext>
                </a:extLst>
              </a:tr>
              <a:tr h="21801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RELIANT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551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$104.10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$134.10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$75,993.00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$97,891.08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$2,735,748.00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$3,524,078.70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3548338574"/>
                  </a:ext>
                </a:extLst>
              </a:tr>
              <a:tr h="21801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SCA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618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$129.91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$167.01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$94,834.30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$121,913.73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$3,414,034.80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$4,388,894.37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1443468625"/>
                  </a:ext>
                </a:extLst>
              </a:tr>
              <a:tr h="21801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MONARCH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460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$146.96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$188.74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$107,280.80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$137,783.02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$3,862,108.80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$4,960,188.72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3056379870"/>
                  </a:ext>
                </a:extLst>
              </a:tr>
              <a:tr h="21801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POLYCLINIC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343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$81.70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$105.54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$59,641.00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$77,042.28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$2,147,076.00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$2,773,521.90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459180935"/>
                  </a:ext>
                </a:extLst>
              </a:tr>
              <a:tr h="21801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PHNY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292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$114.95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$147.93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$83,913.50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$107,989.71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$3,020,886.00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$3,887,629.65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2895668015"/>
                  </a:ext>
                </a:extLst>
              </a:tr>
              <a:tr h="21801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PHCT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240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$91.11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$117.54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$66,510.30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$85,800.63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$2,394,370.80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$3,088,822.77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2712410886"/>
                  </a:ext>
                </a:extLst>
              </a:tr>
              <a:tr h="21801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NAMM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169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$43.40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$56.70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$31,682.00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$41,394.55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$1,140,552.00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$1,490,203.80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1867730209"/>
                  </a:ext>
                </a:extLst>
              </a:tr>
              <a:tr h="21801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APPLECARE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87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$19.13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$25.76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$13,964.90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$18,805.25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$502,736.40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$676,988.91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2813397707"/>
                  </a:ext>
                </a:extLst>
              </a:tr>
              <a:tr h="232554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USMD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81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$22.55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$30.12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$16,461.50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$21,988.41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$592,614.00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$791,582.85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1670056147"/>
                  </a:ext>
                </a:extLst>
              </a:tr>
              <a:tr h="21801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Total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6595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$2,337.20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$2,996.37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$1,706,156.00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$2,187,348.90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$61,421,616.00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dirty="0">
                          <a:effectLst/>
                        </a:rPr>
                        <a:t>$78,744,560.40</a:t>
                      </a:r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1563462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236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2" name="think-cell Slide" r:id="rId6" imgW="395" imgH="396" progId="TCLayout.ActiveDocument.1">
                  <p:embed/>
                </p:oleObj>
              </mc:Choice>
              <mc:Fallback>
                <p:oleObj name="think-cell Slide" r:id="rId6" imgW="395" imgH="39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Adjusted Financial Estimate by CDO</a:t>
            </a:r>
            <a:br>
              <a:rPr lang="en-US" sz="2400" dirty="0"/>
            </a:br>
            <a:r>
              <a:rPr lang="en-US" sz="2400" dirty="0"/>
              <a:t>Virtual Servers – ALL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889760" y="6486983"/>
            <a:ext cx="6525578" cy="365125"/>
          </a:xfrm>
        </p:spPr>
        <p:txBody>
          <a:bodyPr/>
          <a:lstStyle/>
          <a:p>
            <a:r>
              <a:rPr lang="en-US" dirty="0">
                <a:solidFill>
                  <a:srgbClr val="55565A">
                    <a:tint val="75000"/>
                  </a:srgbClr>
                </a:solidFill>
              </a:rPr>
              <a:t>© 2019 Optum, Inc. All rights reserved. Confidential property of Optum. Do not distribute or reproduce without express permission from Optum.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48675" y="6486983"/>
            <a:ext cx="406854" cy="365125"/>
          </a:xfrm>
        </p:spPr>
        <p:txBody>
          <a:bodyPr/>
          <a:lstStyle/>
          <a:p>
            <a:fld id="{3310D8EA-3107-4873-B9AB-DD7D3E79053A}" type="slidenum">
              <a:rPr lang="en-US" smtClean="0">
                <a:solidFill>
                  <a:srgbClr val="55565A">
                    <a:tint val="75000"/>
                  </a:srgbClr>
                </a:solidFill>
              </a:rPr>
              <a:pPr/>
              <a:t>9</a:t>
            </a:fld>
            <a:endParaRPr lang="en-US" dirty="0">
              <a:solidFill>
                <a:srgbClr val="55565A">
                  <a:tint val="75000"/>
                </a:srgb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FFA0F1-9635-C540-9585-86B87285446C}"/>
              </a:ext>
            </a:extLst>
          </p:cNvPr>
          <p:cNvSpPr/>
          <p:nvPr/>
        </p:nvSpPr>
        <p:spPr>
          <a:xfrm>
            <a:off x="371475" y="4827749"/>
            <a:ext cx="848405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Charter Roman" panose="02040503050506020203" pitchFamily="18" charset="0"/>
              </a:rPr>
              <a:t>*Rate per Hour </a:t>
            </a:r>
            <a:r>
              <a:rPr lang="en-US" sz="1100" dirty="0">
                <a:latin typeface="Charter Roman" panose="02040503050506020203" pitchFamily="18" charset="0"/>
              </a:rPr>
              <a:t>= ((</a:t>
            </a:r>
            <a:r>
              <a:rPr lang="en-US" sz="1100" dirty="0" err="1">
                <a:latin typeface="Charter Roman" panose="02040503050506020203" pitchFamily="18" charset="0"/>
              </a:rPr>
              <a:t>Movere</a:t>
            </a:r>
            <a:r>
              <a:rPr lang="en-US" sz="1100" dirty="0">
                <a:latin typeface="Charter Roman" panose="02040503050506020203" pitchFamily="18" charset="0"/>
              </a:rPr>
              <a:t> estimate * 85% Optum rate) + 50% margin on actual CSP usage) + ($1,000 HCC Monthly fee / 730 hours / month) * 150% margin (EXCEL FORMULA: =SUM((([</a:t>
            </a:r>
            <a:r>
              <a:rPr lang="en-US" sz="1100" dirty="0" err="1">
                <a:latin typeface="Charter Roman" panose="02040503050506020203" pitchFamily="18" charset="0"/>
              </a:rPr>
              <a:t>Movere</a:t>
            </a:r>
            <a:r>
              <a:rPr lang="en-US" sz="1100" dirty="0">
                <a:latin typeface="Charter Roman" panose="02040503050506020203" pitchFamily="18" charset="0"/>
              </a:rPr>
              <a:t> Rate per Hour]*0.85) * 1.5) + ($1,000/730))</a:t>
            </a:r>
          </a:p>
          <a:p>
            <a:pPr algn="ctr"/>
            <a:r>
              <a:rPr lang="en-US" sz="1100" b="1" i="1" dirty="0">
                <a:latin typeface="Charter Roman" panose="02040503050506020203" pitchFamily="18" charset="0"/>
              </a:rPr>
              <a:t>(Actual CSP usage based on </a:t>
            </a:r>
            <a:r>
              <a:rPr lang="en-US" sz="1100" b="1" i="1" dirty="0" err="1">
                <a:latin typeface="Charter Roman" panose="02040503050506020203" pitchFamily="18" charset="0"/>
              </a:rPr>
              <a:t>Movere</a:t>
            </a:r>
            <a:r>
              <a:rPr lang="en-US" sz="1100" b="1" i="1" dirty="0">
                <a:latin typeface="Charter Roman" panose="02040503050506020203" pitchFamily="18" charset="0"/>
              </a:rPr>
              <a:t> estimate but monthly usage will most likely be variable) </a:t>
            </a:r>
          </a:p>
          <a:p>
            <a:pPr algn="ctr"/>
            <a:endParaRPr lang="en-US" sz="1100" dirty="0">
              <a:latin typeface="Charter Roman" panose="02040503050506020203" pitchFamily="18" charset="0"/>
            </a:endParaRPr>
          </a:p>
          <a:p>
            <a:r>
              <a:rPr lang="en-US" sz="1100" b="1" dirty="0">
                <a:latin typeface="Charter Roman" panose="02040503050506020203" pitchFamily="18" charset="0"/>
              </a:rPr>
              <a:t>**Cost per Month </a:t>
            </a:r>
            <a:r>
              <a:rPr lang="en-US" sz="1100" dirty="0">
                <a:latin typeface="Charter Roman" panose="02040503050506020203" pitchFamily="18" charset="0"/>
              </a:rPr>
              <a:t>= Rate per Hour * 730 Hours/month (average hours per month)</a:t>
            </a:r>
          </a:p>
          <a:p>
            <a:endParaRPr lang="en-US" sz="1100" dirty="0">
              <a:latin typeface="Charter Roman" panose="02040503050506020203" pitchFamily="18" charset="0"/>
            </a:endParaRPr>
          </a:p>
          <a:p>
            <a:r>
              <a:rPr lang="en-US" sz="1100" b="1" dirty="0">
                <a:latin typeface="Charter Roman" panose="02040503050506020203" pitchFamily="18" charset="0"/>
              </a:rPr>
              <a:t>***3 Year Total </a:t>
            </a:r>
            <a:r>
              <a:rPr lang="en-US" sz="1100" dirty="0">
                <a:latin typeface="Charter Roman" panose="02040503050506020203" pitchFamily="18" charset="0"/>
              </a:rPr>
              <a:t>= Cost per Month * 36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FFDA95-6032-D04B-A830-A1F52D034BA7}"/>
              </a:ext>
            </a:extLst>
          </p:cNvPr>
          <p:cNvSpPr txBox="1"/>
          <p:nvPr/>
        </p:nvSpPr>
        <p:spPr bwMode="gray">
          <a:xfrm>
            <a:off x="371476" y="6309371"/>
            <a:ext cx="84840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000" dirty="0"/>
              <a:t>Amounts calculated in </a:t>
            </a:r>
            <a:r>
              <a:rPr lang="en-US" sz="1000" dirty="0" err="1"/>
              <a:t>Movere</a:t>
            </a:r>
            <a:r>
              <a:rPr lang="en-US" sz="1000" dirty="0"/>
              <a:t> based on Azure ready VMs and ARC (Actual Resource Consumption) data collected and default Azure pricing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AF5DE4-B724-9B4F-88A0-06899BD2A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01821"/>
              </p:ext>
            </p:extLst>
          </p:nvPr>
        </p:nvGraphicFramePr>
        <p:xfrm>
          <a:off x="368755" y="1163108"/>
          <a:ext cx="8486774" cy="3460297"/>
        </p:xfrm>
        <a:graphic>
          <a:graphicData uri="http://schemas.openxmlformats.org/drawingml/2006/table">
            <a:tbl>
              <a:tblPr firstRow="1" firstCol="1" lastRow="1" bandRow="1">
                <a:tableStyleId>{3B4B98B0-60AC-42C2-AFA5-B58CD77FA1E5}</a:tableStyleId>
              </a:tblPr>
              <a:tblGrid>
                <a:gridCol w="1075152">
                  <a:extLst>
                    <a:ext uri="{9D8B030D-6E8A-4147-A177-3AD203B41FA5}">
                      <a16:colId xmlns:a16="http://schemas.microsoft.com/office/drawing/2014/main" val="4139510817"/>
                    </a:ext>
                  </a:extLst>
                </a:gridCol>
                <a:gridCol w="605026">
                  <a:extLst>
                    <a:ext uri="{9D8B030D-6E8A-4147-A177-3AD203B41FA5}">
                      <a16:colId xmlns:a16="http://schemas.microsoft.com/office/drawing/2014/main" val="1086524034"/>
                    </a:ext>
                  </a:extLst>
                </a:gridCol>
                <a:gridCol w="1220021">
                  <a:extLst>
                    <a:ext uri="{9D8B030D-6E8A-4147-A177-3AD203B41FA5}">
                      <a16:colId xmlns:a16="http://schemas.microsoft.com/office/drawing/2014/main" val="251817616"/>
                    </a:ext>
                  </a:extLst>
                </a:gridCol>
                <a:gridCol w="1156466">
                  <a:extLst>
                    <a:ext uri="{9D8B030D-6E8A-4147-A177-3AD203B41FA5}">
                      <a16:colId xmlns:a16="http://schemas.microsoft.com/office/drawing/2014/main" val="2866181485"/>
                    </a:ext>
                  </a:extLst>
                </a:gridCol>
                <a:gridCol w="1147431">
                  <a:extLst>
                    <a:ext uri="{9D8B030D-6E8A-4147-A177-3AD203B41FA5}">
                      <a16:colId xmlns:a16="http://schemas.microsoft.com/office/drawing/2014/main" val="829772147"/>
                    </a:ext>
                  </a:extLst>
                </a:gridCol>
                <a:gridCol w="1111292">
                  <a:extLst>
                    <a:ext uri="{9D8B030D-6E8A-4147-A177-3AD203B41FA5}">
                      <a16:colId xmlns:a16="http://schemas.microsoft.com/office/drawing/2014/main" val="1806311269"/>
                    </a:ext>
                  </a:extLst>
                </a:gridCol>
                <a:gridCol w="1147431">
                  <a:extLst>
                    <a:ext uri="{9D8B030D-6E8A-4147-A177-3AD203B41FA5}">
                      <a16:colId xmlns:a16="http://schemas.microsoft.com/office/drawing/2014/main" val="560744673"/>
                    </a:ext>
                  </a:extLst>
                </a:gridCol>
                <a:gridCol w="1023955">
                  <a:extLst>
                    <a:ext uri="{9D8B030D-6E8A-4147-A177-3AD203B41FA5}">
                      <a16:colId xmlns:a16="http://schemas.microsoft.com/office/drawing/2014/main" val="3724364003"/>
                    </a:ext>
                  </a:extLst>
                </a:gridCol>
              </a:tblGrid>
              <a:tr h="768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CDO</a:t>
                      </a:r>
                      <a:endParaRPr lang="en-US" sz="10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Server Count</a:t>
                      </a:r>
                      <a:endParaRPr lang="en-US" sz="1000" b="1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Movere Estimated Rate per Hour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Optum Adjusted Rate per Hour*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Cost per Month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Optum Adjusted Cost per Month**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 Year Total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Optum Adjusted 3 Year Total***</a:t>
                      </a:r>
                      <a:endParaRPr lang="en-US" sz="1000" b="1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1924725838"/>
                  </a:ext>
                </a:extLst>
              </a:tr>
              <a:tr h="205970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DMG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1756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$521.27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$665.99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$380,527.10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$486,172.05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$13,698,975.60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$17,502,193.89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3253302301"/>
                  </a:ext>
                </a:extLst>
              </a:tr>
              <a:tr h="205970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MOUNTAIN WEST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1324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$411.09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$525.51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$300,095.70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$383,622.02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$10,803,445.20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$13,810,392.63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3529037949"/>
                  </a:ext>
                </a:extLst>
              </a:tr>
              <a:tr h="205970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WellMed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651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$191.09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$245.01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$139,495.70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$178,857.02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$5,021,845.20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$6,438,852.63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1108832647"/>
                  </a:ext>
                </a:extLst>
              </a:tr>
              <a:tr h="205970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RELIANT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559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$110.57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$142.35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$80,716.10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$103,913.03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$2,905,779.60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$3,740,868.99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3659648716"/>
                  </a:ext>
                </a:extLst>
              </a:tr>
              <a:tr h="205970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SCA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482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$89.94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$116.04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$65,656.20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$84,711.66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$2,363,623.20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$3,049,619.58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1440643805"/>
                  </a:ext>
                </a:extLst>
              </a:tr>
              <a:tr h="205970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MONARCH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460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$146.96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$188.74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$107,280.80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$137,783.02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$3,862,108.80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$4,960,188.72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662360590"/>
                  </a:ext>
                </a:extLst>
              </a:tr>
              <a:tr h="205970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POLYCLINIC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348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$84.97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$109.71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$62,028.10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$80,085.83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$2,233,011.60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$2,883,089.79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1646379841"/>
                  </a:ext>
                </a:extLst>
              </a:tr>
              <a:tr h="205970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PHNY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255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$65.15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$84.44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$47,559.50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$61,638.36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$1,712,142.00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$2,218,981.05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2531057088"/>
                  </a:ext>
                </a:extLst>
              </a:tr>
              <a:tr h="205970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PHCT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239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$76.46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$98.86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$55,815.80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$72,165.15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$2,009,368.80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$2,597,945.22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661403416"/>
                  </a:ext>
                </a:extLst>
              </a:tr>
              <a:tr h="205970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NAMM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170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$43.73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$57.13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$31,922.90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$41,701.70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$1,149,224.40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$1,501,261.11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3274741493"/>
                  </a:ext>
                </a:extLst>
              </a:tr>
              <a:tr h="205970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APPLECARE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90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$19.86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$26.69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$14,497.80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$19,484.70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$521,920.80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$701,449.02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1940043452"/>
                  </a:ext>
                </a:extLst>
              </a:tr>
              <a:tr h="219702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USMD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81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$22.55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$30.12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$16,461.50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$21,988.41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$592,614.00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$791,582.85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885672519"/>
                  </a:ext>
                </a:extLst>
              </a:tr>
              <a:tr h="205970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Total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6415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$1,783.64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$2,290.58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$1,302,057.20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$1,672,122.93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>
                          <a:effectLst/>
                        </a:rPr>
                        <a:t>$46,874,059.20</a:t>
                      </a:r>
                      <a:endParaRPr lang="en-US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u="none" strike="noStrike" dirty="0">
                          <a:effectLst/>
                        </a:rPr>
                        <a:t>$60,196,425.48</a:t>
                      </a:r>
                      <a:endParaRPr lang="en-US" sz="9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54" marR="9054" marT="9054" marB="0" anchor="ctr"/>
                </a:tc>
                <a:extLst>
                  <a:ext uri="{0D108BD9-81ED-4DB2-BD59-A6C34878D82A}">
                    <a16:rowId xmlns:a16="http://schemas.microsoft.com/office/drawing/2014/main" val="1306560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5268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1f17c2a-7869-4c18-8cbb-645b48883121"/>
  <p:tag name="MIO_EKGUID" val="3e3da670-7580-4245-9b41-7b1706838a96"/>
  <p:tag name="MIO_UPDATE" val="True"/>
  <p:tag name="MIO_VERSION" val="13.11.2017 12:03:46"/>
  <p:tag name="MIO_DBID" val="105C9A49-0F00-47E0-A9B9-86E2A99454C8"/>
  <p:tag name="MIO_LASTDOWNLOADED" val="13.11.2017 12:03:45"/>
  <p:tag name="MIO_OBJECTNAME" val="Standard Optum#optumsmall"/>
  <p:tag name="MIO_LASTEDITORNAME" val="Charlotte Bartholomew"/>
  <p:tag name="MIO_LOGOPLACEHOLDER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1f17c2a-7869-4c18-8cbb-645b48883121"/>
  <p:tag name="MIO_LOGOPLACEHOLDER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1f17c2a-7869-4c18-8cbb-645b48883121"/>
  <p:tag name="MIO_LOGOPLACEHOLDER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1f17c2a-7869-4c18-8cbb-645b48883121"/>
  <p:tag name="MIO_LOGOPLACEHOLDER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1f17c2a-7869-4c18-8cbb-645b48883121"/>
  <p:tag name="MIO_LOGOPLACEHOLDER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1f17c2a-7869-4c18-8cbb-645b48883121"/>
  <p:tag name="MIO_LOGOPLACEHOLDER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1f17c2a-7869-4c18-8cbb-645b48883121"/>
  <p:tag name="MIO_LOGOPLACEHOLDER" val="tru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1f17c2a-7869-4c18-8cbb-645b48883121"/>
  <p:tag name="MIO_EKGUID" val="d3be0030-1868-4b07-b079-d4751f56ecce"/>
  <p:tag name="MIO_UPDATE" val="True"/>
  <p:tag name="MIO_VERSION" val="13.11.2017 12:04:32"/>
  <p:tag name="MIO_DBID" val="105C9A49-0F00-47E0-A9B9-86E2A99454C8"/>
  <p:tag name="MIO_LASTDOWNLOADED" val="13.11.2017 12:04:31"/>
  <p:tag name="MIO_OBJECTNAME" val="Standard Optum#optummedium"/>
  <p:tag name="MIO_LASTEDITORNAME" val="Charlotte Bartholomew"/>
  <p:tag name="MIO_LOGOPLACEHOLDER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1f17c2a-7869-4c18-8cbb-645b48883121"/>
  <p:tag name="MIO_LOGOPLACEHOLDER" val="tru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xm1JPg1RoK0PJKrYXWI7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1f17c2a-7869-4c18-8cbb-645b48883121"/>
  <p:tag name="MIO_EKGUID" val="3e3da670-7580-4245-9b41-7b1706838a96"/>
  <p:tag name="MIO_UPDATE" val="True"/>
  <p:tag name="MIO_VERSION" val="13.11.2017 12:03:46"/>
  <p:tag name="MIO_DBID" val="105C9A49-0F00-47E0-A9B9-86E2A99454C8"/>
  <p:tag name="MIO_LASTDOWNLOADED" val="13.11.2017 12:03:45"/>
  <p:tag name="MIO_OBJECTNAME" val="Standard Optum#optumsmall"/>
  <p:tag name="MIO_LASTEDITORNAME" val="Charlotte Bartholomew"/>
  <p:tag name="MIO_LOGOPLACEHOLDER" val="tru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YhSK.HTtOX3IZFY_RHJw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YhSK.HTtOX3IZFY_RHJw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YhSK.HTtOX3IZFY_RHJw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YhSK.HTtOX3IZFY_RHJw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YhSK.HTtOX3IZFY_RHJ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YhSK.HTtOX3IZFY_RHJw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YhSK.HTtOX3IZFY_RHJw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YhSK.HTtOX3IZFY_RHJw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YhSK.HTtOX3IZFY_RHJw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YhSK.HTtOX3IZFY_RHJ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YhSK.HTtOX3IZFY_RHJw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YhSK.HTtOX3IZFY_RHJw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YhSK.HTtOX3IZFY_RHJw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YhSK.HTtOX3IZFY_RHJw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YhSK.HTtOX3IZFY_RHJ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1f17c2a-7869-4c18-8cbb-645b48883121"/>
  <p:tag name="MIO_EKGUID" val="3e3da670-7580-4245-9b41-7b1706838a96"/>
  <p:tag name="MIO_UPDATE" val="True"/>
  <p:tag name="MIO_VERSION" val="13.11.2017 12:03:46"/>
  <p:tag name="MIO_DBID" val="105C9A49-0F00-47E0-A9B9-86E2A99454C8"/>
  <p:tag name="MIO_LASTDOWNLOADED" val="13.11.2017 12:03:45"/>
  <p:tag name="MIO_OBJECTNAME" val="Standard Optum#optumsmall"/>
  <p:tag name="MIO_LASTEDITORNAME" val="Charlotte Bartholomew"/>
  <p:tag name="MIO_LOGOPLACEHOLDER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YhSK.HTtOX3IZFY_RHJ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YhSK.HTtOX3IZFY_RHJw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YhSK.HTtOX3IZFY_RHJw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YhSK.HTtOX3IZFY_RHJw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YhSK.HTtOX3IZFY_RHJ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YhSK.HTtOX3IZFY_RHJw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YhSK.HTtOX3IZFY_RHJw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YhSK.HTtOX3IZFY_RHJw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YhSK.HTtOX3IZFY_RHJw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YhSK.HTtOX3IZFY_RHJ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1f17c2a-7869-4c18-8cbb-645b48883121"/>
  <p:tag name="MIO_EKGUID" val="3e3da670-7580-4245-9b41-7b1706838a96"/>
  <p:tag name="MIO_UPDATE" val="True"/>
  <p:tag name="MIO_VERSION" val="13.11.2017 12:03:46"/>
  <p:tag name="MIO_DBID" val="105C9A49-0F00-47E0-A9B9-86E2A99454C8"/>
  <p:tag name="MIO_LASTDOWNLOADED" val="13.11.2017 12:03:45"/>
  <p:tag name="MIO_OBJECTNAME" val="Standard Optum#optumsmall"/>
  <p:tag name="MIO_LASTEDITORNAME" val="Charlotte Bartholomew"/>
  <p:tag name="MIO_LOGOPLACEHOLDER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1f17c2a-7869-4c18-8cbb-645b48883121"/>
  <p:tag name="MIO_EKGUID" val="3e3da670-7580-4245-9b41-7b1706838a96"/>
  <p:tag name="MIO_UPDATE" val="True"/>
  <p:tag name="MIO_VERSION" val="13.11.2017 12:03:46"/>
  <p:tag name="MIO_DBID" val="105C9A49-0F00-47E0-A9B9-86E2A99454C8"/>
  <p:tag name="MIO_LASTDOWNLOADED" val="13.11.2017 12:03:45"/>
  <p:tag name="MIO_OBJECTNAME" val="Standard Optum#optumsmall"/>
  <p:tag name="MIO_LASTEDITORNAME" val="Charlotte Bartholomew"/>
  <p:tag name="MIO_LOGOPLACEHOLDER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1f17c2a-7869-4c18-8cbb-645b48883121"/>
  <p:tag name="MIO_EKGUID" val="3e3da670-7580-4245-9b41-7b1706838a96"/>
  <p:tag name="MIO_UPDATE" val="True"/>
  <p:tag name="MIO_VERSION" val="13.11.2017 12:03:46"/>
  <p:tag name="MIO_DBID" val="105C9A49-0F00-47E0-A9B9-86E2A99454C8"/>
  <p:tag name="MIO_LASTDOWNLOADED" val="13.11.2017 12:03:45"/>
  <p:tag name="MIO_OBJECTNAME" val="Standard Optum#optumsmall"/>
  <p:tag name="MIO_LASTEDITORNAME" val="Charlotte Bartholomew"/>
  <p:tag name="MIO_LOGOPLACEHOLDER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1f17c2a-7869-4c18-8cbb-645b48883121"/>
  <p:tag name="MIO_EKGUID" val="3e3da670-7580-4245-9b41-7b1706838a96"/>
  <p:tag name="MIO_UPDATE" val="True"/>
  <p:tag name="MIO_VERSION" val="13.11.2017 12:03:46"/>
  <p:tag name="MIO_DBID" val="105C9A49-0F00-47E0-A9B9-86E2A99454C8"/>
  <p:tag name="MIO_LASTDOWNLOADED" val="13.11.2017 12:03:45"/>
  <p:tag name="MIO_OBJECTNAME" val="Standard Optum#optumsmall"/>
  <p:tag name="MIO_LASTEDITORNAME" val="Charlotte Bartholomew"/>
  <p:tag name="MIO_LOGOPLACEHOLDER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1f17c2a-7869-4c18-8cbb-645b48883121"/>
  <p:tag name="MIO_EKGUID" val="3e3da670-7580-4245-9b41-7b1706838a96"/>
  <p:tag name="MIO_UPDATE" val="True"/>
  <p:tag name="MIO_VERSION" val="13.11.2017 12:03:46"/>
  <p:tag name="MIO_DBID" val="105C9A49-0F00-47E0-A9B9-86E2A99454C8"/>
  <p:tag name="MIO_LASTDOWNLOADED" val="13.11.2017 12:03:45"/>
  <p:tag name="MIO_OBJECTNAME" val="Standard Optum#optumsmall"/>
  <p:tag name="MIO_LASTEDITORNAME" val="Charlotte Bartholomew"/>
  <p:tag name="MIO_LOGOPLACEHOLDER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1f17c2a-7869-4c18-8cbb-645b48883121"/>
  <p:tag name="MIO_EKGUID" val="3e3da670-7580-4245-9b41-7b1706838a96"/>
  <p:tag name="MIO_UPDATE" val="True"/>
  <p:tag name="MIO_VERSION" val="13.11.2017 12:03:46"/>
  <p:tag name="MIO_DBID" val="105C9A49-0F00-47E0-A9B9-86E2A99454C8"/>
  <p:tag name="MIO_LASTDOWNLOADED" val="13.11.2017 12:03:45"/>
  <p:tag name="MIO_OBJECTNAME" val="Standard Optum#optumsmall"/>
  <p:tag name="MIO_LASTEDITORNAME" val="Charlotte Bartholomew"/>
  <p:tag name="MIO_LOGOPLACEHOLDER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1f17c2a-7869-4c18-8cbb-645b48883121"/>
  <p:tag name="MIO_EKGUID" val="3e3da670-7580-4245-9b41-7b1706838a96"/>
  <p:tag name="MIO_UPDATE" val="True"/>
  <p:tag name="MIO_VERSION" val="13.11.2017 12:03:46"/>
  <p:tag name="MIO_DBID" val="105C9A49-0F00-47E0-A9B9-86E2A99454C8"/>
  <p:tag name="MIO_LASTDOWNLOADED" val="13.11.2017 12:03:45"/>
  <p:tag name="MIO_OBJECTNAME" val="Standard Optum#optumsmall"/>
  <p:tag name="MIO_LASTEDITORNAME" val="Charlotte Bartholomew"/>
  <p:tag name="MIO_LOGOPLACEHOLDER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1f17c2a-7869-4c18-8cbb-645b48883121"/>
  <p:tag name="MIO_EKGUID" val="3e3da670-7580-4245-9b41-7b1706838a96"/>
  <p:tag name="MIO_UPDATE" val="True"/>
  <p:tag name="MIO_VERSION" val="13.11.2017 12:03:46"/>
  <p:tag name="MIO_DBID" val="105C9A49-0F00-47E0-A9B9-86E2A99454C8"/>
  <p:tag name="MIO_LASTDOWNLOADED" val="13.11.2017 12:03:45"/>
  <p:tag name="MIO_OBJECTNAME" val="Standard Optum#optumsmall"/>
  <p:tag name="MIO_LASTEDITORNAME" val="Charlotte Bartholomew"/>
  <p:tag name="MIO_LOGOPLACEHOLDER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1f17c2a-7869-4c18-8cbb-645b48883121"/>
  <p:tag name="MIO_EKGUID" val="3e3da670-7580-4245-9b41-7b1706838a96"/>
  <p:tag name="MIO_UPDATE" val="True"/>
  <p:tag name="MIO_VERSION" val="13.11.2017 12:03:46"/>
  <p:tag name="MIO_DBID" val="105C9A49-0F00-47E0-A9B9-86E2A99454C8"/>
  <p:tag name="MIO_LASTDOWNLOADED" val="13.11.2017 12:03:45"/>
  <p:tag name="MIO_OBJECTNAME" val="Standard Optum#optumsmall"/>
  <p:tag name="MIO_LASTEDITORNAME" val="Charlotte Bartholomew"/>
  <p:tag name="MIO_LOGOPLACEHOLDER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.p8z4_voV.ZW6a.PTjhZQ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RESI_FIRST_SLIDENUMBER" val="1"/>
  <p:tag name="MIO_FALLBACK_LAYOUT" val="15"/>
  <p:tag name="MIO_SHOW_DATE" val="False"/>
  <p:tag name="MIO_SHOW_FOOTER" val="False"/>
  <p:tag name="MIO_SHOW_PAGENUMBER" val="True"/>
  <p:tag name="MIO_AVOID_BLANK_LAYOUT" val="True"/>
  <p:tag name="MIO_CD_LAYOUT_VALID_AREA" val="False"/>
  <p:tag name="MIO_NUMBER_OF_VALID_LAYOUTS" val="40"/>
  <p:tag name="MIO_HDS" val="True"/>
  <p:tag name="MIO_SKIPVERSION" val="01.01.0001 00:00:00"/>
  <p:tag name="MIO_EKGUID" val="0c4cd933-b438-42f0-9d56-77a862068c26"/>
  <p:tag name="MIO_UPDATE" val="True"/>
  <p:tag name="MIO_VERSION" val="10.06.2019 16:06:45"/>
  <p:tag name="MIO_DBID" val="105C9A49-0F00-47E0-A9B9-86E2A99454C8"/>
  <p:tag name="MIO_LASTDOWNLOADED" val="11.06.2019 14:20:23"/>
  <p:tag name="MIO_OBJECTNAME" val="Optum Standard"/>
  <p:tag name="MIO_LASTEDITORNAME" val="Charlotte Bartholomew"/>
  <p:tag name="MIO_CDID" val="2b3ffa84-15ea-4716-9951-e2fc4579fd6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Watermark;Add a watermark (examples: Confidential, Draft, Sample)"/>
  <p:tag name="MIO_USER_INPUT_OPTIONAL" val=" "/>
  <p:tag name="MIO_USER_INPUT_TEXT" val=" 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61f17c2a-7869-4c18-8cbb-645b48883121"/>
  <p:tag name="MIO_LOGOPLACEHOLDER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heme/theme1.xml><?xml version="1.0" encoding="utf-8"?>
<a:theme xmlns:a="http://schemas.openxmlformats.org/drawingml/2006/main" name="15_Main">
  <a:themeElements>
    <a:clrScheme name="Custom 4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E18E00"/>
      </a:accent1>
      <a:accent2>
        <a:srgbClr val="CFC60D"/>
      </a:accent2>
      <a:accent3>
        <a:srgbClr val="99987F"/>
      </a:accent3>
      <a:accent4>
        <a:srgbClr val="90AC97"/>
      </a:accent4>
      <a:accent5>
        <a:srgbClr val="E18E00"/>
      </a:accent5>
      <a:accent6>
        <a:srgbClr val="B9AB6F"/>
      </a:accent6>
      <a:hlink>
        <a:srgbClr val="66AACD"/>
      </a:hlink>
      <a:folHlink>
        <a:srgbClr val="809DB3"/>
      </a:folHlink>
    </a:clrScheme>
    <a:fontScheme name="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8275" marR="0" indent="-168275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35000"/>
          </a:spcAft>
          <a:buClr>
            <a:schemeClr val="accent1"/>
          </a:buClr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8275" marR="0" indent="-168275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35000"/>
          </a:spcAft>
          <a:buClr>
            <a:schemeClr val="accent1"/>
          </a:buClr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5_Optum-OAS-glg-4x3-010119">
  <a:themeElements>
    <a:clrScheme name="Custom 1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F2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E87722"/>
      </a:hlink>
      <a:folHlink>
        <a:srgbClr val="63666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spAutoFit/>
      </a:bodyPr>
      <a:lstStyle>
        <a:defPPr>
          <a:spcBef>
            <a:spcPts val="600"/>
          </a:spcBef>
          <a:defRPr sz="1400" dirty="0" err="1" smtClean="0"/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as-glg.potx" id="{D77C2ED5-1A97-4CA8-B3C2-884A262E259E}" vid="{57D09149-F067-4FC4-B4C6-1F914C5A5103}"/>
    </a:ext>
  </a:extLst>
</a:theme>
</file>

<file path=ppt/theme/theme11.xml><?xml version="1.0" encoding="utf-8"?>
<a:theme xmlns:a="http://schemas.openxmlformats.org/drawingml/2006/main" name="2_Default Theme">
  <a:themeElements>
    <a:clrScheme name="Optum - Empower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00549F"/>
      </a:hlink>
      <a:folHlink>
        <a:srgbClr val="00549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1800" b="0" i="0" u="none" baseline="0" dirty="0" smtClean="0">
            <a:solidFill>
              <a:srgbClr val="FFFFFF"/>
            </a:solidFill>
            <a:latin typeface="Arial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rnd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rtlCol="0">
        <a:spAutoFit/>
      </a:bodyPr>
      <a:lstStyle>
        <a:defPPr algn="l" rtl="0" eaLnBrk="1" fontAlgn="auto" hangingPunct="1">
          <a:lnSpc>
            <a:spcPct val="90000"/>
          </a:lnSpc>
          <a:spcBef>
            <a:spcPts val="0"/>
          </a:spcBef>
          <a:spcAft>
            <a:spcPts val="400"/>
          </a:spcAft>
          <a:defRPr sz="1400" b="0" i="0" u="none" baseline="0" dirty="0" smtClean="0">
            <a:solidFill>
              <a:srgbClr val="55565A"/>
            </a:solidFill>
            <a:latin typeface="Arial"/>
          </a:defRPr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Standard - 2017 - 07.17.17.potx" id="{C39B315F-E85D-43A3-9328-CD1941EC451E}" vid="{41A285A3-CDD9-43C3-A1DE-8F1659166C2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0_Main">
  <a:themeElements>
    <a:clrScheme name="Main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8275" marR="0" indent="-168275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35000"/>
          </a:spcAft>
          <a:buClr>
            <a:schemeClr val="accent1"/>
          </a:buClr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8275" marR="0" indent="-168275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35000"/>
          </a:spcAft>
          <a:buClr>
            <a:schemeClr val="accent1"/>
          </a:buClr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Section B/Thank You">
  <a:themeElements>
    <a:clrScheme name="Section B/Thank You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Section B/Thank You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charset="0"/>
            <a:cs typeface="Arial Unicode MS" charset="0"/>
          </a:defRPr>
        </a:defPPr>
      </a:lstStyle>
    </a:lnDef>
  </a:objectDefaults>
  <a:extraClrSchemeLst>
    <a:extraClrScheme>
      <a:clrScheme name="Section B/Thank You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Section A">
  <a:themeElements>
    <a:clrScheme name="Section A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Section A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Section A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Main">
  <a:themeElements>
    <a:clrScheme name="Main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1">
                <a:gamma/>
                <a:tint val="80000"/>
                <a:invGamma/>
              </a:schemeClr>
            </a:gs>
            <a:gs pos="100000">
              <a:schemeClr val="accent1"/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1">
                <a:gamma/>
                <a:tint val="80000"/>
                <a:invGamma/>
              </a:schemeClr>
            </a:gs>
            <a:gs pos="100000">
              <a:schemeClr val="accent1"/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charset="0"/>
            <a:cs typeface="Arial Unicode MS" charset="0"/>
          </a:defRPr>
        </a:defPPr>
      </a:lstStyle>
    </a:lnDef>
  </a:objectDefaults>
  <a:extraClrSchemeLst>
    <a:extraClrScheme>
      <a:clrScheme name="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Main">
  <a:themeElements>
    <a:clrScheme name="Main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1">
                <a:gamma/>
                <a:tint val="80000"/>
                <a:invGamma/>
              </a:schemeClr>
            </a:gs>
            <a:gs pos="100000">
              <a:schemeClr val="accent1"/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1">
                <a:gamma/>
                <a:tint val="80000"/>
                <a:invGamma/>
              </a:schemeClr>
            </a:gs>
            <a:gs pos="100000">
              <a:schemeClr val="accent1"/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Main">
  <a:themeElements>
    <a:clrScheme name="Main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8275" marR="0" indent="-168275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35000"/>
          </a:spcAft>
          <a:buClr>
            <a:schemeClr val="accent1"/>
          </a:buClr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8275" marR="0" indent="-168275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35000"/>
          </a:spcAft>
          <a:buClr>
            <a:schemeClr val="accent1"/>
          </a:buClr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25_Main">
  <a:themeElements>
    <a:clrScheme name="25_Main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25_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8275" marR="0" indent="-168275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35000"/>
          </a:spcAft>
          <a:buClr>
            <a:schemeClr val="accent1"/>
          </a:buClr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8275" marR="0" indent="-168275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35000"/>
          </a:spcAft>
          <a:buClr>
            <a:schemeClr val="accent1"/>
          </a:buClr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25_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Main">
  <a:themeElements>
    <a:clrScheme name="Main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1">
                <a:gamma/>
                <a:tint val="80000"/>
                <a:invGamma/>
              </a:schemeClr>
            </a:gs>
            <a:gs pos="100000">
              <a:schemeClr val="accent1"/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1">
                <a:gamma/>
                <a:tint val="80000"/>
                <a:invGamma/>
              </a:schemeClr>
            </a:gs>
            <a:gs pos="100000">
              <a:schemeClr val="accent1"/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charset="0"/>
            <a:cs typeface="Arial Unicode MS" charset="0"/>
          </a:defRPr>
        </a:defPPr>
      </a:lstStyle>
    </a:lnDef>
  </a:objectDefaults>
  <a:extraClrSchemeLst>
    <a:extraClrScheme>
      <a:clrScheme name="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AEAEAF7CA9654F8B85348BFB8717C8" ma:contentTypeVersion="0" ma:contentTypeDescription="Create a new document." ma:contentTypeScope="" ma:versionID="5511f14418eb5cafcc107dfe32eca55c">
  <xsd:schema xmlns:xsd="http://www.w3.org/2001/XMLSchema" xmlns:xs="http://www.w3.org/2001/XMLSchema" xmlns:p="http://schemas.microsoft.com/office/2006/metadata/properties" xmlns:ns2="bb08365c-b84b-4c73-aa53-78f6d4ee8ecd" targetNamespace="http://schemas.microsoft.com/office/2006/metadata/properties" ma:root="true" ma:fieldsID="4904257db2c6370c242a64569af92fdf" ns2:_="">
    <xsd:import namespace="bb08365c-b84b-4c73-aa53-78f6d4ee8ecd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08365c-b84b-4c73-aa53-78f6d4ee8ecd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bb08365c-b84b-4c73-aa53-78f6d4ee8ecd">PQFRDK5RUUC7-1852409442-1544</_dlc_DocId>
    <_dlc_DocIdUrl xmlns="bb08365c-b84b-4c73-aa53-78f6d4ee8ecd">
      <Url>http://consulting-sp.optum.com/client/UHG/OptBus/OptumHealth/_layouts/15/DocIdRedir.aspx?ID=PQFRDK5RUUC7-1852409442-1544</Url>
      <Description>PQFRDK5RUUC7-1852409442-1544</Description>
    </_dlc_DocIdUrl>
  </documentManagement>
</p:properties>
</file>

<file path=customXml/itemProps1.xml><?xml version="1.0" encoding="utf-8"?>
<ds:datastoreItem xmlns:ds="http://schemas.openxmlformats.org/officeDocument/2006/customXml" ds:itemID="{E9AB57C7-884B-4BE4-B8D2-D63091524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08365c-b84b-4c73-aa53-78f6d4ee8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A5E450-7C25-47A9-98EC-34CC040157B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09AF1D96-106F-4556-8431-8B5157AEAF16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803DED98-4F5B-4FA5-8FA9-3766EE6C12AB}">
  <ds:schemaRefs>
    <ds:schemaRef ds:uri="bb08365c-b84b-4c73-aa53-78f6d4ee8ecd"/>
    <ds:schemaRef ds:uri="http://purl.org/dc/elements/1.1/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4619</Words>
  <Application>Microsoft Macintosh PowerPoint</Application>
  <PresentationFormat>On-screen Show (4:3)</PresentationFormat>
  <Paragraphs>1380</Paragraphs>
  <Slides>30</Slides>
  <Notes>17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51" baseType="lpstr">
      <vt:lpstr>Arial Unicode MS</vt:lpstr>
      <vt:lpstr>MS PGothic</vt:lpstr>
      <vt:lpstr>MS PGothic</vt:lpstr>
      <vt:lpstr>Arial</vt:lpstr>
      <vt:lpstr>Calibri</vt:lpstr>
      <vt:lpstr>Charter Roman</vt:lpstr>
      <vt:lpstr>Geneva</vt:lpstr>
      <vt:lpstr>Segoe UI</vt:lpstr>
      <vt:lpstr>Wingdings</vt:lpstr>
      <vt:lpstr>15_Main</vt:lpstr>
      <vt:lpstr>10_Main</vt:lpstr>
      <vt:lpstr>2_Section B/Thank You</vt:lpstr>
      <vt:lpstr>Section A</vt:lpstr>
      <vt:lpstr>Main</vt:lpstr>
      <vt:lpstr>5_Main</vt:lpstr>
      <vt:lpstr>6_Main</vt:lpstr>
      <vt:lpstr>25_Main</vt:lpstr>
      <vt:lpstr>7_Main</vt:lpstr>
      <vt:lpstr>5_Optum-OAS-glg-4x3-010119</vt:lpstr>
      <vt:lpstr>2_Default Theme</vt:lpstr>
      <vt:lpstr>think-cell Slide</vt:lpstr>
      <vt:lpstr> OptumCare CDO Infrastructure Cloud-Readiness Inventory Analysis</vt:lpstr>
      <vt:lpstr>Technical Overview</vt:lpstr>
      <vt:lpstr>Movere Analysis</vt:lpstr>
      <vt:lpstr>Movere Analysis – What’s not included</vt:lpstr>
      <vt:lpstr>Financials</vt:lpstr>
      <vt:lpstr>Adjusted Financial Estimate by CDO Virtual Servers – ARC Sized</vt:lpstr>
      <vt:lpstr>Adjusted Financial Estimate by CDO Physical Servers – ARC Sized</vt:lpstr>
      <vt:lpstr>Adjusted Financial Estimate by CDO All Servers – ARC Sized</vt:lpstr>
      <vt:lpstr>Adjusted Financial Estimate by CDO Virtual Servers – ALL</vt:lpstr>
      <vt:lpstr>Adjusted Financial Estimate by CDO Physical Servers – ALL</vt:lpstr>
      <vt:lpstr>Adjusted Financial Estimate by CDO All Servers</vt:lpstr>
      <vt:lpstr>Movere Financial Estimate by CDO Contract Comparison – No Adjustment ARC Sized Servers</vt:lpstr>
      <vt:lpstr>Movere Financial Estimate by CDO Contract Comparison – No Adjustment ALL Servers</vt:lpstr>
      <vt:lpstr>Charts and graphs</vt:lpstr>
      <vt:lpstr>Infrastructure Totals by CDO</vt:lpstr>
      <vt:lpstr>Total Server Inventory by CDO*</vt:lpstr>
      <vt:lpstr>Virtual CPU Provisioned and Average Utilization by CDO</vt:lpstr>
      <vt:lpstr>Physical CPU Provisioned and Average Utilization by CDO</vt:lpstr>
      <vt:lpstr>Virtual RAM Provisioned and Average Utilization by CDO</vt:lpstr>
      <vt:lpstr>Physical RAM Provisioned and Average Utilization by CDO</vt:lpstr>
      <vt:lpstr>Virtual Storage Provisioned and Usage by CDO</vt:lpstr>
      <vt:lpstr>Physical Storage Provisioned and Usage by CDO</vt:lpstr>
      <vt:lpstr>Top Processor Models</vt:lpstr>
      <vt:lpstr>Virtual Operating System Count</vt:lpstr>
      <vt:lpstr>Physical Operating System Count</vt:lpstr>
      <vt:lpstr>Key Takeaways</vt:lpstr>
      <vt:lpstr>Appendix</vt:lpstr>
      <vt:lpstr>Supporting Files</vt:lpstr>
      <vt:lpstr>Margin of Error Example</vt:lpstr>
      <vt:lpstr>Storage Data Collection Layers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2017-01-06T16:18:04Z</dcterms:created>
  <dcterms:modified xsi:type="dcterms:W3CDTF">2020-03-16T05:52:18Z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fac531dc-3f3b-4985-b4db-faca31109a72</vt:lpwstr>
  </property>
  <property fmtid="{D5CDD505-2E9C-101B-9397-08002B2CF9AE}" pid="3" name="ContentTypeId">
    <vt:lpwstr>0x010100E3AEAEAF7CA9654F8B85348BFB8717C8</vt:lpwstr>
  </property>
</Properties>
</file>